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92" r:id="rId3"/>
    <p:sldId id="257" r:id="rId4"/>
    <p:sldId id="258" r:id="rId5"/>
    <p:sldId id="270" r:id="rId6"/>
    <p:sldId id="271" r:id="rId7"/>
    <p:sldId id="273" r:id="rId8"/>
    <p:sldId id="290" r:id="rId9"/>
    <p:sldId id="291" r:id="rId10"/>
    <p:sldId id="268" r:id="rId11"/>
    <p:sldId id="269" r:id="rId12"/>
    <p:sldId id="296" r:id="rId13"/>
    <p:sldId id="275" r:id="rId14"/>
    <p:sldId id="276" r:id="rId15"/>
    <p:sldId id="260" r:id="rId16"/>
    <p:sldId id="278" r:id="rId17"/>
    <p:sldId id="304" r:id="rId18"/>
    <p:sldId id="279" r:id="rId19"/>
    <p:sldId id="280" r:id="rId20"/>
    <p:sldId id="305" r:id="rId21"/>
    <p:sldId id="283" r:id="rId22"/>
    <p:sldId id="281" r:id="rId23"/>
    <p:sldId id="282" r:id="rId24"/>
    <p:sldId id="284" r:id="rId25"/>
    <p:sldId id="277" r:id="rId26"/>
    <p:sldId id="259" r:id="rId27"/>
    <p:sldId id="286" r:id="rId28"/>
    <p:sldId id="261" r:id="rId29"/>
    <p:sldId id="262" r:id="rId30"/>
    <p:sldId id="263" r:id="rId31"/>
    <p:sldId id="264" r:id="rId32"/>
    <p:sldId id="285" r:id="rId33"/>
    <p:sldId id="265" r:id="rId34"/>
    <p:sldId id="266" r:id="rId35"/>
    <p:sldId id="287" r:id="rId36"/>
    <p:sldId id="288" r:id="rId37"/>
    <p:sldId id="306" r:id="rId38"/>
    <p:sldId id="301" r:id="rId39"/>
    <p:sldId id="297" r:id="rId40"/>
    <p:sldId id="289" r:id="rId41"/>
    <p:sldId id="293" r:id="rId42"/>
    <p:sldId id="294" r:id="rId43"/>
    <p:sldId id="298" r:id="rId44"/>
    <p:sldId id="295" r:id="rId45"/>
    <p:sldId id="299" r:id="rId46"/>
    <p:sldId id="300" r:id="rId47"/>
    <p:sldId id="302" r:id="rId48"/>
    <p:sldId id="303" r:id="rId49"/>
    <p:sldId id="307" r:id="rId50"/>
    <p:sldId id="26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0B"/>
    <a:srgbClr val="C85CE5"/>
    <a:srgbClr val="54AAFE"/>
    <a:srgbClr val="FFB764"/>
    <a:srgbClr val="D98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85"/>
    <p:restoredTop sz="83718"/>
  </p:normalViewPr>
  <p:slideViewPr>
    <p:cSldViewPr snapToGrid="0" snapToObjects="1" showGuides="1">
      <p:cViewPr varScale="1">
        <p:scale>
          <a:sx n="106" d="100"/>
          <a:sy n="106" d="100"/>
        </p:scale>
        <p:origin x="496" y="184"/>
      </p:cViewPr>
      <p:guideLst>
        <p:guide orient="horz" pos="2112"/>
        <p:guide pos="384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70B0E-D35D-9042-B474-1932228F602D}"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CE3BE-21B5-EB45-9686-F8DD82FD2CAD}" type="slidenum">
              <a:rPr lang="en-US" smtClean="0"/>
              <a:t>‹#›</a:t>
            </a:fld>
            <a:endParaRPr lang="en-US"/>
          </a:p>
        </p:txBody>
      </p:sp>
    </p:spTree>
    <p:extLst>
      <p:ext uri="{BB962C8B-B14F-4D97-AF65-F5344CB8AC3E}">
        <p14:creationId xmlns:p14="http://schemas.microsoft.com/office/powerpoint/2010/main" val="4217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a:t>
            </a:fld>
            <a:endParaRPr lang="en-US"/>
          </a:p>
        </p:txBody>
      </p:sp>
    </p:spTree>
    <p:extLst>
      <p:ext uri="{BB962C8B-B14F-4D97-AF65-F5344CB8AC3E}">
        <p14:creationId xmlns:p14="http://schemas.microsoft.com/office/powerpoint/2010/main" val="312481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38</a:t>
            </a:fld>
            <a:endParaRPr lang="en-US"/>
          </a:p>
        </p:txBody>
      </p:sp>
    </p:spTree>
    <p:extLst>
      <p:ext uri="{BB962C8B-B14F-4D97-AF65-F5344CB8AC3E}">
        <p14:creationId xmlns:p14="http://schemas.microsoft.com/office/powerpoint/2010/main" val="287160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40</a:t>
            </a:fld>
            <a:endParaRPr lang="en-US"/>
          </a:p>
        </p:txBody>
      </p:sp>
    </p:spTree>
    <p:extLst>
      <p:ext uri="{BB962C8B-B14F-4D97-AF65-F5344CB8AC3E}">
        <p14:creationId xmlns:p14="http://schemas.microsoft.com/office/powerpoint/2010/main" val="2084630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50</a:t>
            </a:fld>
            <a:endParaRPr lang="en-US"/>
          </a:p>
        </p:txBody>
      </p:sp>
    </p:spTree>
    <p:extLst>
      <p:ext uri="{BB962C8B-B14F-4D97-AF65-F5344CB8AC3E}">
        <p14:creationId xmlns:p14="http://schemas.microsoft.com/office/powerpoint/2010/main" val="404266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Here's the lecture plan today.</a:t>
            </a:r>
          </a:p>
          <a:p>
            <a:endParaRPr kumimoji="1" lang="en-US" altLang="zh-CN" dirty="0"/>
          </a:p>
          <a:p>
            <a:r>
              <a:rPr kumimoji="1" lang="en-US" altLang="zh-CN" dirty="0"/>
              <a:t>How the model performance changes with the increase of model size, and some associated factors like data size, training steps and so on.</a:t>
            </a:r>
          </a:p>
          <a:p>
            <a:endParaRPr kumimoji="1" lang="en-US" altLang="zh-CN" dirty="0"/>
          </a:p>
          <a:p>
            <a:r>
              <a:rPr kumimoji="1" lang="en-US" altLang="zh-CN" dirty="0"/>
              <a:t>Ongoing and active research on LLMs. The last part just a quick introduction of what's going on recently in NLP community, talking about were we are now and where we will go in the future.</a:t>
            </a:r>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2</a:t>
            </a:fld>
            <a:endParaRPr lang="en-US"/>
          </a:p>
        </p:txBody>
      </p:sp>
    </p:spTree>
    <p:extLst>
      <p:ext uri="{BB962C8B-B14F-4D97-AF65-F5344CB8AC3E}">
        <p14:creationId xmlns:p14="http://schemas.microsoft.com/office/powerpoint/2010/main" val="307144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start from word embeddings, which I believe has been introduced in previous lectures. They are the basis of DL for NLP.</a:t>
            </a:r>
          </a:p>
          <a:p>
            <a:endParaRPr kumimoji="1" lang="en-US" altLang="zh-CN" dirty="0"/>
          </a:p>
          <a:p>
            <a:r>
              <a:rPr kumimoji="1" lang="en-US" altLang="zh-CN" dirty="0"/>
              <a:t>We have a high-dimensional vector representation for each word. Through them we can capture the relationships between them.</a:t>
            </a:r>
          </a:p>
          <a:p>
            <a:endParaRPr kumimoji="1" lang="en-US" altLang="zh-CN" dirty="0"/>
          </a:p>
          <a:p>
            <a:r>
              <a:rPr kumimoji="1" lang="en-US" altLang="zh-CN" dirty="0"/>
              <a:t>These word embeddings are often pre-trained ...</a:t>
            </a:r>
          </a:p>
          <a:p>
            <a:endParaRPr kumimoji="1" lang="en-US" altLang="zh-CN" dirty="0"/>
          </a:p>
          <a:p>
            <a:r>
              <a:rPr kumimoji="1" lang="en-US" altLang="zh-CN" dirty="0"/>
              <a:t>For example, king is often associated with crown, queen is also often associated with crown. From large amount of texts, it can be inferred that king is closely related to queen in some dimensionality.</a:t>
            </a:r>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3</a:t>
            </a:fld>
            <a:endParaRPr lang="en-US"/>
          </a:p>
        </p:txBody>
      </p:sp>
    </p:spTree>
    <p:extLst>
      <p:ext uri="{BB962C8B-B14F-4D97-AF65-F5344CB8AC3E}">
        <p14:creationId xmlns:p14="http://schemas.microsoft.com/office/powerpoint/2010/main" val="382097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4400" dirty="0" err="1"/>
              <a:t>Subword</a:t>
            </a:r>
            <a:r>
              <a:rPr lang="en" altLang="zh-CN" sz="4400" dirty="0"/>
              <a:t> modeling in NLP encompasses a wide range of methods for reasoning about structure below the word level. (Parts of words, characters, bytes.)</a:t>
            </a:r>
          </a:p>
          <a:p>
            <a:endParaRPr kumimoji="1" lang="zh-CN" altLang="en-US" sz="4400" dirty="0"/>
          </a:p>
        </p:txBody>
      </p:sp>
      <p:sp>
        <p:nvSpPr>
          <p:cNvPr id="4" name="灯片编号占位符 3"/>
          <p:cNvSpPr>
            <a:spLocks noGrp="1"/>
          </p:cNvSpPr>
          <p:nvPr>
            <p:ph type="sldNum" sz="quarter" idx="5"/>
          </p:nvPr>
        </p:nvSpPr>
        <p:spPr/>
        <p:txBody>
          <a:bodyPr/>
          <a:lstStyle/>
          <a:p>
            <a:fld id="{EFACE3BE-21B5-EB45-9686-F8DD82FD2CAD}" type="slidenum">
              <a:rPr lang="en-US" smtClean="0"/>
              <a:t>6</a:t>
            </a:fld>
            <a:endParaRPr lang="en-US"/>
          </a:p>
        </p:txBody>
      </p:sp>
    </p:spTree>
    <p:extLst>
      <p:ext uri="{BB962C8B-B14F-4D97-AF65-F5344CB8AC3E}">
        <p14:creationId xmlns:p14="http://schemas.microsoft.com/office/powerpoint/2010/main" val="314754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15</a:t>
            </a:fld>
            <a:endParaRPr lang="en-US"/>
          </a:p>
        </p:txBody>
      </p:sp>
    </p:spTree>
    <p:extLst>
      <p:ext uri="{BB962C8B-B14F-4D97-AF65-F5344CB8AC3E}">
        <p14:creationId xmlns:p14="http://schemas.microsoft.com/office/powerpoint/2010/main" val="2609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26</a:t>
            </a:fld>
            <a:endParaRPr lang="en-US"/>
          </a:p>
        </p:txBody>
      </p:sp>
    </p:spTree>
    <p:extLst>
      <p:ext uri="{BB962C8B-B14F-4D97-AF65-F5344CB8AC3E}">
        <p14:creationId xmlns:p14="http://schemas.microsoft.com/office/powerpoint/2010/main" val="161586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CE3BE-21B5-EB45-9686-F8DD82FD2CAD}" type="slidenum">
              <a:rPr lang="en-US" smtClean="0"/>
              <a:t>29</a:t>
            </a:fld>
            <a:endParaRPr lang="en-US"/>
          </a:p>
        </p:txBody>
      </p:sp>
    </p:spTree>
    <p:extLst>
      <p:ext uri="{BB962C8B-B14F-4D97-AF65-F5344CB8AC3E}">
        <p14:creationId xmlns:p14="http://schemas.microsoft.com/office/powerpoint/2010/main" val="49095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You’ll see a lot of BERT variants like </a:t>
            </a:r>
            <a:r>
              <a:rPr lang="en" altLang="zh-CN" dirty="0" err="1"/>
              <a:t>RoBERTa</a:t>
            </a:r>
            <a:r>
              <a:rPr lang="en" altLang="zh-CN" dirty="0"/>
              <a:t>, </a:t>
            </a:r>
            <a:r>
              <a:rPr lang="en" altLang="zh-CN" dirty="0" err="1"/>
              <a:t>SpanBERT</a:t>
            </a:r>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36</a:t>
            </a:fld>
            <a:endParaRPr lang="en-US"/>
          </a:p>
        </p:txBody>
      </p:sp>
    </p:spTree>
    <p:extLst>
      <p:ext uri="{BB962C8B-B14F-4D97-AF65-F5344CB8AC3E}">
        <p14:creationId xmlns:p14="http://schemas.microsoft.com/office/powerpoint/2010/main" val="385304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You’ll see a lot of BERT variants like </a:t>
            </a:r>
            <a:r>
              <a:rPr lang="en" altLang="zh-CN" dirty="0" err="1"/>
              <a:t>RoBERTa</a:t>
            </a:r>
            <a:r>
              <a:rPr lang="en" altLang="zh-CN" dirty="0"/>
              <a:t>, </a:t>
            </a:r>
            <a:r>
              <a:rPr lang="en" altLang="zh-CN" dirty="0" err="1"/>
              <a:t>SpanBERT</a:t>
            </a:r>
            <a:endParaRPr kumimoji="1" lang="zh-CN" altLang="en-US" dirty="0"/>
          </a:p>
        </p:txBody>
      </p:sp>
      <p:sp>
        <p:nvSpPr>
          <p:cNvPr id="4" name="灯片编号占位符 3"/>
          <p:cNvSpPr>
            <a:spLocks noGrp="1"/>
          </p:cNvSpPr>
          <p:nvPr>
            <p:ph type="sldNum" sz="quarter" idx="5"/>
          </p:nvPr>
        </p:nvSpPr>
        <p:spPr/>
        <p:txBody>
          <a:bodyPr/>
          <a:lstStyle/>
          <a:p>
            <a:fld id="{EFACE3BE-21B5-EB45-9686-F8DD82FD2CAD}" type="slidenum">
              <a:rPr lang="en-US" smtClean="0"/>
              <a:t>37</a:t>
            </a:fld>
            <a:endParaRPr lang="en-US"/>
          </a:p>
        </p:txBody>
      </p:sp>
    </p:spTree>
    <p:extLst>
      <p:ext uri="{BB962C8B-B14F-4D97-AF65-F5344CB8AC3E}">
        <p14:creationId xmlns:p14="http://schemas.microsoft.com/office/powerpoint/2010/main" val="2562170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248025-D265-C644-9152-888E5C99F6E5}" type="datetime1">
              <a:rPr lang="zh-CN" altLang="en-US" smtClean="0"/>
              <a:t>2024/2/12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6891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31762A-49A5-6345-AFDA-295EC1094D3D}" type="datetime1">
              <a:rPr lang="zh-CN" altLang="en-US" smtClean="0"/>
              <a:t>2024/2/12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15822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5F2CE-23AB-854A-90E2-E6C07EE9BC37}" type="datetime1">
              <a:rPr lang="zh-CN" altLang="en-US" smtClean="0"/>
              <a:t>2024/2/12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55280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803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8EA0EC-7A99-9C4E-A8D5-0B44B48D697A}" type="datetime1">
              <a:rPr lang="zh-CN" altLang="en-US" smtClean="0"/>
              <a:t>2024/2/12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3844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AAA183-000B-604A-B695-DDC401B0C1F7}" type="datetime1">
              <a:rPr lang="zh-CN" altLang="en-US" smtClean="0"/>
              <a:t>2024/2/12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1467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7BCC46-73FF-144A-90F6-15D89528FC58}" type="datetime1">
              <a:rPr lang="zh-CN" altLang="en-US" smtClean="0"/>
              <a:t>2024/2/12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73722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CE782C-26A1-074F-8EE8-44167816AB2E}" type="datetime1">
              <a:rPr lang="zh-CN" altLang="en-US" smtClean="0"/>
              <a:t>2024/2/12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72939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7810E5-1091-E24C-B2A3-4B4505A34CF7}" type="datetime1">
              <a:rPr lang="zh-CN" altLang="en-US" smtClean="0"/>
              <a:t>2024/2/12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196553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C64FE-F256-BD40-808E-EE730CFAB8AB}" type="datetime1">
              <a:rPr lang="zh-CN" altLang="en-US" smtClean="0"/>
              <a:t>2024/2/12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211955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C746FE-DD6B-6C45-A481-3669F3AABB5D}" type="datetime1">
              <a:rPr lang="zh-CN" altLang="en-US" smtClean="0"/>
              <a:t>2024/2/12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0545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61C2B4-5BBE-D840-9DE5-C5E42A838874}" type="datetime1">
              <a:rPr lang="zh-CN" altLang="en-US" smtClean="0"/>
              <a:t>2024/2/12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3EC36-CE96-B04F-B43E-A9C5C627468A}" type="slidenum">
              <a:rPr lang="en-US" smtClean="0"/>
              <a:t>‹#›</a:t>
            </a:fld>
            <a:endParaRPr lang="en-US"/>
          </a:p>
        </p:txBody>
      </p:sp>
    </p:spTree>
    <p:extLst>
      <p:ext uri="{BB962C8B-B14F-4D97-AF65-F5344CB8AC3E}">
        <p14:creationId xmlns:p14="http://schemas.microsoft.com/office/powerpoint/2010/main" val="98941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E86B7-EC12-9F4F-8597-4FD19DADDD14}" type="datetime1">
              <a:rPr lang="zh-CN" altLang="en-US" smtClean="0"/>
              <a:t>2024/2/12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EC36-CE96-B04F-B43E-A9C5C627468A}" type="slidenum">
              <a:rPr lang="en-US" smtClean="0"/>
              <a:t>‹#›</a:t>
            </a:fld>
            <a:endParaRPr lang="en-US"/>
          </a:p>
        </p:txBody>
      </p:sp>
      <p:pic>
        <p:nvPicPr>
          <p:cNvPr id="1026" name="Picture 2">
            <a:extLst>
              <a:ext uri="{FF2B5EF4-FFF2-40B4-BE49-F238E27FC236}">
                <a16:creationId xmlns:a16="http://schemas.microsoft.com/office/drawing/2014/main" id="{39F1030C-2645-DE49-8479-B1A17A24568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3106615" cy="650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9C0A7-DE30-CD44-878D-F92BAFC4B767}"/>
              </a:ext>
            </a:extLst>
          </p:cNvPr>
          <p:cNvSpPr txBox="1"/>
          <p:nvPr userDrawn="1"/>
        </p:nvSpPr>
        <p:spPr>
          <a:xfrm>
            <a:off x="11922369" y="82062"/>
            <a:ext cx="237566" cy="369332"/>
          </a:xfrm>
          <a:prstGeom prst="rect">
            <a:avLst/>
          </a:prstGeom>
          <a:noFill/>
        </p:spPr>
        <p:txBody>
          <a:bodyPr wrap="none" rtlCol="0">
            <a:spAutoFit/>
          </a:bodyPr>
          <a:lstStyle/>
          <a:p>
            <a:r>
              <a:rPr lang="en-US" dirty="0"/>
              <a:t> </a:t>
            </a:r>
          </a:p>
        </p:txBody>
      </p:sp>
      <p:pic>
        <p:nvPicPr>
          <p:cNvPr id="15" name="Picture 4">
            <a:extLst>
              <a:ext uri="{FF2B5EF4-FFF2-40B4-BE49-F238E27FC236}">
                <a16:creationId xmlns:a16="http://schemas.microsoft.com/office/drawing/2014/main" id="{B6F03644-DA64-5043-8688-BF6748012097}"/>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386646" y="1"/>
            <a:ext cx="1805354" cy="80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76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npeng.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violetpeng.github.io/.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hyperlink" Target="https://huggingface.co/cours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2.tiff"/></Relationships>
</file>

<file path=ppt/slides/_rels/slide4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huggingface.co/docs/transformers/inde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6932" y="1337062"/>
            <a:ext cx="9958137" cy="1467504"/>
          </a:xfrm>
        </p:spPr>
        <p:txBody>
          <a:bodyPr>
            <a:normAutofit fontScale="90000"/>
          </a:bodyPr>
          <a:lstStyle/>
          <a:p>
            <a:r>
              <a:rPr lang="en-US" dirty="0"/>
              <a:t>Pre-trained Large Language Models</a:t>
            </a:r>
          </a:p>
        </p:txBody>
      </p:sp>
      <p:sp>
        <p:nvSpPr>
          <p:cNvPr id="3" name="Subtitle 2"/>
          <p:cNvSpPr>
            <a:spLocks noGrp="1"/>
          </p:cNvSpPr>
          <p:nvPr>
            <p:ph type="subTitle" idx="1"/>
          </p:nvPr>
        </p:nvSpPr>
        <p:spPr>
          <a:xfrm>
            <a:off x="1524000" y="3246264"/>
            <a:ext cx="9144000" cy="1467503"/>
          </a:xfrm>
        </p:spPr>
        <p:txBody>
          <a:bodyPr>
            <a:normAutofit/>
          </a:bodyPr>
          <a:lstStyle/>
          <a:p>
            <a:r>
              <a:rPr lang="en-US" dirty="0"/>
              <a:t>CS 1</a:t>
            </a:r>
            <a:r>
              <a:rPr lang="en-US" altLang="zh-CN" dirty="0"/>
              <a:t>62</a:t>
            </a:r>
            <a:r>
              <a:rPr lang="en-US" dirty="0"/>
              <a:t>: Natural Language Processing</a:t>
            </a:r>
          </a:p>
          <a:p>
            <a:r>
              <a:rPr lang="en-US" dirty="0"/>
              <a:t>Jia-Chen Gu</a:t>
            </a:r>
          </a:p>
          <a:p>
            <a:r>
              <a:rPr lang="en-US" dirty="0"/>
              <a:t>Course website: </a:t>
            </a:r>
            <a:r>
              <a:rPr lang="en-US" dirty="0">
                <a:hlinkClick r:id="rId3"/>
              </a:rPr>
              <a:t>https://vnpeng.net/</a:t>
            </a:r>
            <a:r>
              <a:rPr lang="en-US" dirty="0">
                <a:hlinkClick r:id="rId4"/>
              </a:rPr>
              <a:t>cs1</a:t>
            </a:r>
            <a:r>
              <a:rPr lang="en-US" altLang="zh-CN" dirty="0">
                <a:hlinkClick r:id="rId4"/>
              </a:rPr>
              <a:t>62</a:t>
            </a:r>
            <a:r>
              <a:rPr lang="en-US" dirty="0">
                <a:hlinkClick r:id="rId4"/>
              </a:rPr>
              <a:t>_win24.html</a:t>
            </a:r>
            <a:endParaRPr lang="en-US" dirty="0"/>
          </a:p>
        </p:txBody>
      </p:sp>
      <p:sp>
        <p:nvSpPr>
          <p:cNvPr id="5" name="Text Box 4">
            <a:extLst>
              <a:ext uri="{FF2B5EF4-FFF2-40B4-BE49-F238E27FC236}">
                <a16:creationId xmlns:a16="http://schemas.microsoft.com/office/drawing/2014/main" id="{67D4E0D1-437A-D54B-8016-8E73C6872022}"/>
              </a:ext>
            </a:extLst>
          </p:cNvPr>
          <p:cNvSpPr txBox="1">
            <a:spLocks noChangeArrowheads="1"/>
          </p:cNvSpPr>
          <p:nvPr/>
        </p:nvSpPr>
        <p:spPr bwMode="auto">
          <a:xfrm>
            <a:off x="9351963" y="4600028"/>
            <a:ext cx="241767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Char char="•"/>
              <a:defRPr sz="3200">
                <a:solidFill>
                  <a:schemeClr val="tx1"/>
                </a:solidFill>
                <a:latin typeface="Times New Roman" panose="02020603050405020304" pitchFamily="18" charset="0"/>
              </a:defRPr>
            </a:lvl1pPr>
            <a:lvl2pPr marL="742950" indent="-285750">
              <a:spcBef>
                <a:spcPct val="20000"/>
              </a:spcBef>
              <a:buClr>
                <a:schemeClr val="tx2"/>
              </a:buClr>
              <a:buChar char="–"/>
              <a:defRPr sz="2800">
                <a:solidFill>
                  <a:schemeClr val="tx1"/>
                </a:solidFill>
                <a:latin typeface="Times New Roman" panose="02020603050405020304" pitchFamily="18" charset="0"/>
              </a:defRPr>
            </a:lvl2pPr>
            <a:lvl3pPr marL="1143000" indent="-228600">
              <a:spcBef>
                <a:spcPct val="20000"/>
              </a:spcBef>
              <a:buClr>
                <a:schemeClr val="tx2"/>
              </a:buClr>
              <a:buChar char="•"/>
              <a:defRPr sz="2400">
                <a:solidFill>
                  <a:schemeClr val="tx1"/>
                </a:solidFill>
                <a:latin typeface="Times New Roman" panose="02020603050405020304" pitchFamily="18" charset="0"/>
              </a:defRPr>
            </a:lvl3pPr>
            <a:lvl4pPr marL="1600200" indent="-228600">
              <a:spcBef>
                <a:spcPct val="20000"/>
              </a:spcBef>
              <a:buClr>
                <a:schemeClr val="tx2"/>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en-US" altLang="en-US" sz="2400" dirty="0">
                <a:solidFill>
                  <a:schemeClr val="accent4"/>
                </a:solidFill>
              </a:rPr>
              <a:t>syllabus, </a:t>
            </a:r>
          </a:p>
          <a:p>
            <a:pPr eaLnBrk="1" hangingPunct="1">
              <a:spcBef>
                <a:spcPct val="0"/>
              </a:spcBef>
              <a:buClrTx/>
              <a:buFontTx/>
              <a:buNone/>
            </a:pPr>
            <a:r>
              <a:rPr lang="en-US" altLang="en-US" sz="2400" dirty="0">
                <a:solidFill>
                  <a:schemeClr val="accent4"/>
                </a:solidFill>
              </a:rPr>
              <a:t>announcements,</a:t>
            </a:r>
          </a:p>
          <a:p>
            <a:pPr eaLnBrk="1" hangingPunct="1">
              <a:spcBef>
                <a:spcPct val="0"/>
              </a:spcBef>
              <a:buClrTx/>
              <a:buFontTx/>
              <a:buNone/>
            </a:pPr>
            <a:r>
              <a:rPr lang="en-US" altLang="en-US" sz="2400" dirty="0">
                <a:solidFill>
                  <a:schemeClr val="accent4"/>
                </a:solidFill>
              </a:rPr>
              <a:t>slides, </a:t>
            </a:r>
          </a:p>
          <a:p>
            <a:pPr eaLnBrk="1" hangingPunct="1">
              <a:spcBef>
                <a:spcPct val="0"/>
              </a:spcBef>
              <a:buClrTx/>
              <a:buFontTx/>
              <a:buNone/>
            </a:pPr>
            <a:r>
              <a:rPr lang="en-US" altLang="en-US" sz="2400" dirty="0" err="1">
                <a:solidFill>
                  <a:schemeClr val="accent4"/>
                </a:solidFill>
              </a:rPr>
              <a:t>homeworks</a:t>
            </a:r>
            <a:endParaRPr lang="en-US" altLang="en-US" sz="2400" dirty="0">
              <a:solidFill>
                <a:schemeClr val="accent4"/>
              </a:solidFill>
            </a:endParaRPr>
          </a:p>
        </p:txBody>
      </p:sp>
      <p:sp>
        <p:nvSpPr>
          <p:cNvPr id="6" name="Line 6">
            <a:extLst>
              <a:ext uri="{FF2B5EF4-FFF2-40B4-BE49-F238E27FC236}">
                <a16:creationId xmlns:a16="http://schemas.microsoft.com/office/drawing/2014/main" id="{0A4FE754-7BC0-F140-83A8-74F5C33C5CA2}"/>
              </a:ext>
            </a:extLst>
          </p:cNvPr>
          <p:cNvSpPr>
            <a:spLocks noChangeShapeType="1"/>
          </p:cNvSpPr>
          <p:nvPr/>
        </p:nvSpPr>
        <p:spPr bwMode="auto">
          <a:xfrm flipH="1" flipV="1">
            <a:off x="8839200" y="4663526"/>
            <a:ext cx="512763" cy="650876"/>
          </a:xfrm>
          <a:prstGeom prst="line">
            <a:avLst/>
          </a:prstGeom>
          <a:noFill/>
          <a:ln w="28575">
            <a:solidFill>
              <a:schemeClr val="accent4"/>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dirty="0">
              <a:solidFill>
                <a:schemeClr val="accent4"/>
              </a:solidFill>
            </a:endParaRPr>
          </a:p>
        </p:txBody>
      </p:sp>
      <p:sp>
        <p:nvSpPr>
          <p:cNvPr id="7" name="灯片编号占位符 6">
            <a:extLst>
              <a:ext uri="{FF2B5EF4-FFF2-40B4-BE49-F238E27FC236}">
                <a16:creationId xmlns:a16="http://schemas.microsoft.com/office/drawing/2014/main" id="{0452079B-09E5-D14B-BA67-37EE30589449}"/>
              </a:ext>
            </a:extLst>
          </p:cNvPr>
          <p:cNvSpPr>
            <a:spLocks noGrp="1"/>
          </p:cNvSpPr>
          <p:nvPr>
            <p:ph type="sldNum" sz="quarter" idx="12"/>
          </p:nvPr>
        </p:nvSpPr>
        <p:spPr/>
        <p:txBody>
          <a:bodyPr/>
          <a:lstStyle/>
          <a:p>
            <a:fld id="{4473EC36-CE96-B04F-B43E-A9C5C627468A}" type="slidenum">
              <a:rPr lang="en-US" smtClean="0"/>
              <a:t>1</a:t>
            </a:fld>
            <a:endParaRPr lang="en-US"/>
          </a:p>
        </p:txBody>
      </p:sp>
    </p:spTree>
    <p:extLst>
      <p:ext uri="{BB962C8B-B14F-4D97-AF65-F5344CB8AC3E}">
        <p14:creationId xmlns:p14="http://schemas.microsoft.com/office/powerpoint/2010/main" val="182170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The Pretraining Revolution</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dirty="0"/>
              <a:t>Pretraining has had a significant and tangible impact on how well NLP systems work</a:t>
            </a:r>
          </a:p>
          <a:p>
            <a:endParaRPr kumimoji="1" lang="zh-CN" altLang="en-US" dirty="0"/>
          </a:p>
        </p:txBody>
      </p:sp>
      <p:pic>
        <p:nvPicPr>
          <p:cNvPr id="7" name="图片 6">
            <a:extLst>
              <a:ext uri="{FF2B5EF4-FFF2-40B4-BE49-F238E27FC236}">
                <a16:creationId xmlns:a16="http://schemas.microsoft.com/office/drawing/2014/main" id="{E55AED45-F432-AB46-B094-00B557AD39A5}"/>
              </a:ext>
            </a:extLst>
          </p:cNvPr>
          <p:cNvPicPr>
            <a:picLocks noChangeAspect="1"/>
          </p:cNvPicPr>
          <p:nvPr/>
        </p:nvPicPr>
        <p:blipFill>
          <a:blip r:embed="rId2"/>
          <a:stretch>
            <a:fillRect/>
          </a:stretch>
        </p:blipFill>
        <p:spPr>
          <a:xfrm>
            <a:off x="2954214" y="2587669"/>
            <a:ext cx="6283571" cy="4073647"/>
          </a:xfrm>
          <a:prstGeom prst="rect">
            <a:avLst/>
          </a:prstGeom>
        </p:spPr>
      </p:pic>
      <p:sp>
        <p:nvSpPr>
          <p:cNvPr id="8" name="灯片编号占位符 7">
            <a:extLst>
              <a:ext uri="{FF2B5EF4-FFF2-40B4-BE49-F238E27FC236}">
                <a16:creationId xmlns:a16="http://schemas.microsoft.com/office/drawing/2014/main" id="{7BE4C100-681C-F645-A562-20F8F08ABF7F}"/>
              </a:ext>
            </a:extLst>
          </p:cNvPr>
          <p:cNvSpPr>
            <a:spLocks noGrp="1"/>
          </p:cNvSpPr>
          <p:nvPr>
            <p:ph type="sldNum" sz="quarter" idx="12"/>
          </p:nvPr>
        </p:nvSpPr>
        <p:spPr/>
        <p:txBody>
          <a:bodyPr/>
          <a:lstStyle/>
          <a:p>
            <a:fld id="{4473EC36-CE96-B04F-B43E-A9C5C627468A}" type="slidenum">
              <a:rPr lang="en-US" smtClean="0"/>
              <a:t>10</a:t>
            </a:fld>
            <a:endParaRPr lang="en-US"/>
          </a:p>
        </p:txBody>
      </p:sp>
    </p:spTree>
    <p:extLst>
      <p:ext uri="{BB962C8B-B14F-4D97-AF65-F5344CB8AC3E}">
        <p14:creationId xmlns:p14="http://schemas.microsoft.com/office/powerpoint/2010/main" val="423137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440A-D392-B048-BB05-9AFF2CAD322B}"/>
              </a:ext>
            </a:extLst>
          </p:cNvPr>
          <p:cNvSpPr>
            <a:spLocks noGrp="1"/>
          </p:cNvSpPr>
          <p:nvPr>
            <p:ph type="title"/>
          </p:nvPr>
        </p:nvSpPr>
        <p:spPr/>
        <p:txBody>
          <a:bodyPr/>
          <a:lstStyle/>
          <a:p>
            <a:r>
              <a:rPr lang="en" altLang="zh-CN" dirty="0"/>
              <a:t>Scale Unsupervised Learning</a:t>
            </a:r>
            <a:r>
              <a:rPr lang="zh-CN" altLang="en-US" dirty="0"/>
              <a:t> </a:t>
            </a:r>
            <a:r>
              <a:rPr lang="en-US" altLang="zh-CN" dirty="0"/>
              <a:t>and Generalize</a:t>
            </a:r>
            <a:endParaRPr kumimoji="1" lang="zh-CN" altLang="en-US" dirty="0"/>
          </a:p>
        </p:txBody>
      </p:sp>
      <p:sp>
        <p:nvSpPr>
          <p:cNvPr id="7" name="内容占位符 6">
            <a:extLst>
              <a:ext uri="{FF2B5EF4-FFF2-40B4-BE49-F238E27FC236}">
                <a16:creationId xmlns:a16="http://schemas.microsoft.com/office/drawing/2014/main" id="{564D4C47-71D1-5949-A715-790090C9A865}"/>
              </a:ext>
            </a:extLst>
          </p:cNvPr>
          <p:cNvSpPr>
            <a:spLocks noGrp="1"/>
          </p:cNvSpPr>
          <p:nvPr>
            <p:ph idx="1"/>
          </p:nvPr>
        </p:nvSpPr>
        <p:spPr>
          <a:xfrm>
            <a:off x="7073497" y="1825625"/>
            <a:ext cx="4280302" cy="1325563"/>
          </a:xfrm>
        </p:spPr>
        <p:txBody>
          <a:bodyPr/>
          <a:lstStyle/>
          <a:p>
            <a:r>
              <a:rPr lang="en" altLang="zh-CN" dirty="0">
                <a:solidFill>
                  <a:srgbClr val="C00000"/>
                </a:solidFill>
              </a:rPr>
              <a:t>Unsupervised Learning</a:t>
            </a:r>
            <a:r>
              <a:rPr lang="en" altLang="zh-CN" dirty="0"/>
              <a:t>:</a:t>
            </a:r>
            <a:r>
              <a:rPr lang="zh-CN" altLang="en-US" dirty="0"/>
              <a:t> </a:t>
            </a:r>
            <a:r>
              <a:rPr lang="en" altLang="zh-CN" dirty="0"/>
              <a:t>not use labeled data, otherwise cannot scale</a:t>
            </a:r>
          </a:p>
          <a:p>
            <a:endParaRPr lang="zh-CN" altLang="en-US" dirty="0"/>
          </a:p>
        </p:txBody>
      </p:sp>
      <p:pic>
        <p:nvPicPr>
          <p:cNvPr id="8" name="内容占位符 4">
            <a:extLst>
              <a:ext uri="{FF2B5EF4-FFF2-40B4-BE49-F238E27FC236}">
                <a16:creationId xmlns:a16="http://schemas.microsoft.com/office/drawing/2014/main" id="{F7A95774-0588-A842-BAE7-EE916FC80C44}"/>
              </a:ext>
            </a:extLst>
          </p:cNvPr>
          <p:cNvPicPr>
            <a:picLocks noChangeAspect="1"/>
          </p:cNvPicPr>
          <p:nvPr/>
        </p:nvPicPr>
        <p:blipFill>
          <a:blip r:embed="rId2"/>
          <a:stretch>
            <a:fillRect/>
          </a:stretch>
        </p:blipFill>
        <p:spPr>
          <a:xfrm>
            <a:off x="838200" y="1690688"/>
            <a:ext cx="6235297" cy="4351338"/>
          </a:xfrm>
          <a:prstGeom prst="rect">
            <a:avLst/>
          </a:prstGeom>
        </p:spPr>
      </p:pic>
      <p:sp>
        <p:nvSpPr>
          <p:cNvPr id="9" name="矩形 8">
            <a:extLst>
              <a:ext uri="{FF2B5EF4-FFF2-40B4-BE49-F238E27FC236}">
                <a16:creationId xmlns:a16="http://schemas.microsoft.com/office/drawing/2014/main" id="{1891D7A9-9841-D644-9309-B7D34AD4692D}"/>
              </a:ext>
            </a:extLst>
          </p:cNvPr>
          <p:cNvSpPr/>
          <p:nvPr/>
        </p:nvSpPr>
        <p:spPr>
          <a:xfrm flipV="1">
            <a:off x="936625" y="2743198"/>
            <a:ext cx="1395663" cy="26349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36AAF90-C869-3046-BEF1-0D2D10E09D4F}"/>
              </a:ext>
            </a:extLst>
          </p:cNvPr>
          <p:cNvSpPr/>
          <p:nvPr/>
        </p:nvSpPr>
        <p:spPr>
          <a:xfrm flipV="1">
            <a:off x="2332288" y="3428999"/>
            <a:ext cx="1938924" cy="12031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6">
            <a:extLst>
              <a:ext uri="{FF2B5EF4-FFF2-40B4-BE49-F238E27FC236}">
                <a16:creationId xmlns:a16="http://schemas.microsoft.com/office/drawing/2014/main" id="{CDFD9181-FAC0-3044-B049-FAB1A0E68CE5}"/>
              </a:ext>
            </a:extLst>
          </p:cNvPr>
          <p:cNvSpPr txBox="1">
            <a:spLocks/>
          </p:cNvSpPr>
          <p:nvPr/>
        </p:nvSpPr>
        <p:spPr>
          <a:xfrm>
            <a:off x="7073497" y="3151188"/>
            <a:ext cx="428030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solidFill>
                  <a:srgbClr val="C00000"/>
                </a:solidFill>
              </a:rPr>
              <a:t>Massive Data</a:t>
            </a:r>
            <a:r>
              <a:rPr lang="en" altLang="zh-CN" dirty="0"/>
              <a:t>:</a:t>
            </a:r>
            <a:r>
              <a:rPr lang="zh-CN" altLang="en-US" dirty="0"/>
              <a:t> </a:t>
            </a:r>
            <a:r>
              <a:rPr lang="en-US" altLang="zh-CN" dirty="0"/>
              <a:t>                  </a:t>
            </a:r>
            <a:r>
              <a:rPr lang="en" altLang="zh-CN" dirty="0"/>
              <a:t>large amount of data to capture semantics</a:t>
            </a:r>
            <a:endParaRPr lang="zh-CN" altLang="en-US" dirty="0"/>
          </a:p>
        </p:txBody>
      </p:sp>
      <p:sp>
        <p:nvSpPr>
          <p:cNvPr id="12" name="内容占位符 6">
            <a:extLst>
              <a:ext uri="{FF2B5EF4-FFF2-40B4-BE49-F238E27FC236}">
                <a16:creationId xmlns:a16="http://schemas.microsoft.com/office/drawing/2014/main" id="{BC3C4761-9EFD-CF49-AA89-D1C180F83114}"/>
              </a:ext>
            </a:extLst>
          </p:cNvPr>
          <p:cNvSpPr txBox="1">
            <a:spLocks/>
          </p:cNvSpPr>
          <p:nvPr/>
        </p:nvSpPr>
        <p:spPr>
          <a:xfrm>
            <a:off x="7073497" y="4476751"/>
            <a:ext cx="428030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solidFill>
                  <a:srgbClr val="C00000"/>
                </a:solidFill>
              </a:rPr>
              <a:t>Downstream</a:t>
            </a:r>
            <a:r>
              <a:rPr lang="zh-CN" altLang="en-US" dirty="0">
                <a:solidFill>
                  <a:srgbClr val="C00000"/>
                </a:solidFill>
              </a:rPr>
              <a:t> </a:t>
            </a:r>
            <a:r>
              <a:rPr lang="en-US" altLang="zh-CN" dirty="0">
                <a:solidFill>
                  <a:srgbClr val="C00000"/>
                </a:solidFill>
              </a:rPr>
              <a:t>Task</a:t>
            </a:r>
            <a:r>
              <a:rPr lang="en" altLang="zh-CN" dirty="0"/>
              <a:t>:</a:t>
            </a:r>
            <a:r>
              <a:rPr lang="zh-CN" altLang="en-US" dirty="0"/>
              <a:t> </a:t>
            </a:r>
            <a:r>
              <a:rPr lang="en-US" altLang="zh-CN" dirty="0"/>
              <a:t>        can generalize to multiple tasks by fine-tuning</a:t>
            </a:r>
            <a:endParaRPr lang="zh-CN" altLang="en-US" dirty="0"/>
          </a:p>
        </p:txBody>
      </p:sp>
      <p:sp>
        <p:nvSpPr>
          <p:cNvPr id="13" name="矩形 12">
            <a:extLst>
              <a:ext uri="{FF2B5EF4-FFF2-40B4-BE49-F238E27FC236}">
                <a16:creationId xmlns:a16="http://schemas.microsoft.com/office/drawing/2014/main" id="{0B716451-7C79-F149-AF96-DD1A259A56E1}"/>
              </a:ext>
            </a:extLst>
          </p:cNvPr>
          <p:cNvSpPr/>
          <p:nvPr/>
        </p:nvSpPr>
        <p:spPr>
          <a:xfrm flipV="1">
            <a:off x="4271212" y="1690687"/>
            <a:ext cx="2802284" cy="4267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13">
            <a:extLst>
              <a:ext uri="{FF2B5EF4-FFF2-40B4-BE49-F238E27FC236}">
                <a16:creationId xmlns:a16="http://schemas.microsoft.com/office/drawing/2014/main" id="{C3748355-221B-ED41-9CE1-934DB94E61C9}"/>
              </a:ext>
            </a:extLst>
          </p:cNvPr>
          <p:cNvSpPr>
            <a:spLocks noGrp="1"/>
          </p:cNvSpPr>
          <p:nvPr>
            <p:ph type="sldNum" sz="quarter" idx="12"/>
          </p:nvPr>
        </p:nvSpPr>
        <p:spPr/>
        <p:txBody>
          <a:bodyPr/>
          <a:lstStyle/>
          <a:p>
            <a:fld id="{4473EC36-CE96-B04F-B43E-A9C5C627468A}" type="slidenum">
              <a:rPr lang="en-US" smtClean="0"/>
              <a:t>11</a:t>
            </a:fld>
            <a:endParaRPr lang="en-US"/>
          </a:p>
        </p:txBody>
      </p:sp>
    </p:spTree>
    <p:extLst>
      <p:ext uri="{BB962C8B-B14F-4D97-AF65-F5344CB8AC3E}">
        <p14:creationId xmlns:p14="http://schemas.microsoft.com/office/powerpoint/2010/main" val="36990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9" grpId="1" animBg="1"/>
      <p:bldP spid="10" grpId="0" animBg="1"/>
      <p:bldP spid="10" grpId="1" animBg="1"/>
      <p:bldP spid="11" grpId="0"/>
      <p:bldP spid="1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Lecture Plan</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dirty="0"/>
              <a:t>Motivating model pretraining from word embeddings </a:t>
            </a:r>
          </a:p>
          <a:p>
            <a:r>
              <a:rPr lang="en-US" altLang="zh-CN" b="1" dirty="0"/>
              <a:t>Pre-training Model Architectures</a:t>
            </a:r>
          </a:p>
          <a:p>
            <a:pPr lvl="1">
              <a:buFont typeface="Wingdings" pitchFamily="2" charset="2"/>
              <a:buChar char="ü"/>
            </a:pPr>
            <a:r>
              <a:rPr lang="en-US" altLang="zh-CN" dirty="0"/>
              <a:t>Unidirectional</a:t>
            </a:r>
          </a:p>
          <a:p>
            <a:pPr lvl="1">
              <a:buFont typeface="Wingdings" pitchFamily="2" charset="2"/>
              <a:buChar char="ü"/>
            </a:pPr>
            <a:r>
              <a:rPr lang="en" altLang="zh-CN" dirty="0"/>
              <a:t>Independently</a:t>
            </a:r>
            <a:r>
              <a:rPr kumimoji="1" lang="en-US" altLang="zh-CN" dirty="0"/>
              <a:t> B</a:t>
            </a:r>
            <a:r>
              <a:rPr lang="en-US" altLang="zh-CN" dirty="0"/>
              <a:t>idirectional</a:t>
            </a:r>
          </a:p>
          <a:p>
            <a:pPr lvl="1">
              <a:buFont typeface="Wingdings" pitchFamily="2" charset="2"/>
              <a:buChar char="ü"/>
            </a:pPr>
            <a:r>
              <a:rPr kumimoji="1" lang="en-US" altLang="zh-CN" dirty="0"/>
              <a:t>B</a:t>
            </a:r>
            <a:r>
              <a:rPr lang="en-US" altLang="zh-CN" dirty="0"/>
              <a:t>idirectional</a:t>
            </a:r>
            <a:endParaRPr lang="en" altLang="zh-CN" dirty="0"/>
          </a:p>
          <a:p>
            <a:r>
              <a:rPr lang="en" altLang="zh-CN" dirty="0"/>
              <a:t>Scaling Law for Language Models</a:t>
            </a:r>
          </a:p>
          <a:p>
            <a:r>
              <a:rPr lang="en" altLang="zh-CN" dirty="0"/>
              <a:t>Large Language Models and Beyond</a:t>
            </a:r>
          </a:p>
          <a:p>
            <a:endParaRPr kumimoji="1" lang="zh-CN" altLang="en-US" dirty="0"/>
          </a:p>
        </p:txBody>
      </p:sp>
      <p:sp>
        <p:nvSpPr>
          <p:cNvPr id="6" name="灯片编号占位符 5">
            <a:extLst>
              <a:ext uri="{FF2B5EF4-FFF2-40B4-BE49-F238E27FC236}">
                <a16:creationId xmlns:a16="http://schemas.microsoft.com/office/drawing/2014/main" id="{EDFA0066-A414-1645-B89F-7BA24E06FEAD}"/>
              </a:ext>
            </a:extLst>
          </p:cNvPr>
          <p:cNvSpPr>
            <a:spLocks noGrp="1"/>
          </p:cNvSpPr>
          <p:nvPr>
            <p:ph type="sldNum" sz="quarter" idx="12"/>
          </p:nvPr>
        </p:nvSpPr>
        <p:spPr/>
        <p:txBody>
          <a:bodyPr/>
          <a:lstStyle/>
          <a:p>
            <a:fld id="{4473EC36-CE96-B04F-B43E-A9C5C627468A}" type="slidenum">
              <a:rPr lang="en-US" smtClean="0"/>
              <a:t>12</a:t>
            </a:fld>
            <a:endParaRPr lang="en-US"/>
          </a:p>
        </p:txBody>
      </p:sp>
    </p:spTree>
    <p:extLst>
      <p:ext uri="{BB962C8B-B14F-4D97-AF65-F5344CB8AC3E}">
        <p14:creationId xmlns:p14="http://schemas.microsoft.com/office/powerpoint/2010/main" val="31285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BEAC8-21E7-3442-A2D3-E05EDF8CCBB9}"/>
              </a:ext>
            </a:extLst>
          </p:cNvPr>
          <p:cNvSpPr>
            <a:spLocks noGrp="1"/>
          </p:cNvSpPr>
          <p:nvPr>
            <p:ph type="title"/>
          </p:nvPr>
        </p:nvSpPr>
        <p:spPr/>
        <p:txBody>
          <a:bodyPr/>
          <a:lstStyle/>
          <a:p>
            <a:r>
              <a:rPr lang="en-US" altLang="zh-CN" dirty="0"/>
              <a:t>Pre-training Model Architectures</a:t>
            </a:r>
            <a:endParaRPr kumimoji="1" lang="zh-CN" altLang="en-US" dirty="0"/>
          </a:p>
        </p:txBody>
      </p:sp>
      <p:sp>
        <p:nvSpPr>
          <p:cNvPr id="3" name="内容占位符 2">
            <a:extLst>
              <a:ext uri="{FF2B5EF4-FFF2-40B4-BE49-F238E27FC236}">
                <a16:creationId xmlns:a16="http://schemas.microsoft.com/office/drawing/2014/main" id="{9C46F08F-4B51-DE4E-831F-4E599FBC30DF}"/>
              </a:ext>
            </a:extLst>
          </p:cNvPr>
          <p:cNvSpPr>
            <a:spLocks noGrp="1"/>
          </p:cNvSpPr>
          <p:nvPr>
            <p:ph idx="1"/>
          </p:nvPr>
        </p:nvSpPr>
        <p:spPr/>
        <p:txBody>
          <a:bodyPr/>
          <a:lstStyle/>
          <a:p>
            <a:pPr marL="0" indent="0">
              <a:buNone/>
            </a:pPr>
            <a:endParaRPr lang="en-US" altLang="zh-CN" dirty="0"/>
          </a:p>
          <a:p>
            <a:pPr marL="0" indent="0">
              <a:buNone/>
            </a:pPr>
            <a:r>
              <a:rPr lang="en-US" altLang="zh-CN" dirty="0"/>
              <a:t>    Bidirectional            Unidirectional            </a:t>
            </a:r>
            <a:r>
              <a:rPr lang="en" altLang="zh-CN" dirty="0"/>
              <a:t>Independently</a:t>
            </a:r>
            <a:r>
              <a:rPr kumimoji="1" lang="en-US" altLang="zh-CN" dirty="0"/>
              <a:t> </a:t>
            </a:r>
            <a:r>
              <a:rPr lang="en-US" altLang="zh-CN" dirty="0"/>
              <a:t>bidirectional</a:t>
            </a:r>
            <a:endParaRPr kumimoji="1" lang="zh-CN" altLang="en-US" dirty="0"/>
          </a:p>
        </p:txBody>
      </p:sp>
      <p:pic>
        <p:nvPicPr>
          <p:cNvPr id="7" name="图片 6">
            <a:extLst>
              <a:ext uri="{FF2B5EF4-FFF2-40B4-BE49-F238E27FC236}">
                <a16:creationId xmlns:a16="http://schemas.microsoft.com/office/drawing/2014/main" id="{023AAA68-6C53-794C-B800-A616CD076B44}"/>
              </a:ext>
            </a:extLst>
          </p:cNvPr>
          <p:cNvPicPr>
            <a:picLocks noChangeAspect="1"/>
          </p:cNvPicPr>
          <p:nvPr/>
        </p:nvPicPr>
        <p:blipFill>
          <a:blip r:embed="rId3"/>
          <a:stretch>
            <a:fillRect/>
          </a:stretch>
        </p:blipFill>
        <p:spPr>
          <a:xfrm>
            <a:off x="838200" y="2959768"/>
            <a:ext cx="10813882" cy="2519363"/>
          </a:xfrm>
          <a:prstGeom prst="rect">
            <a:avLst/>
          </a:prstGeom>
        </p:spPr>
      </p:pic>
      <p:sp>
        <p:nvSpPr>
          <p:cNvPr id="8" name="内容占位符 2">
            <a:extLst>
              <a:ext uri="{FF2B5EF4-FFF2-40B4-BE49-F238E27FC236}">
                <a16:creationId xmlns:a16="http://schemas.microsoft.com/office/drawing/2014/main" id="{3728AD97-701F-DA4B-8EA0-F20ADE165DF5}"/>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t>Jacob Devlin, et al. </a:t>
            </a:r>
            <a:r>
              <a:rPr lang="en-US" altLang="zh-CN" sz="1800" i="1" dirty="0"/>
              <a:t>BERT: Pre-training of Deep Bidirectional Transformers for Language Understanding. NA</a:t>
            </a:r>
            <a:r>
              <a:rPr lang="en-US" altLang="zh-CN" sz="1800" dirty="0"/>
              <a:t>ACL 2018.</a:t>
            </a:r>
          </a:p>
        </p:txBody>
      </p:sp>
      <p:sp>
        <p:nvSpPr>
          <p:cNvPr id="9" name="灯片编号占位符 8">
            <a:extLst>
              <a:ext uri="{FF2B5EF4-FFF2-40B4-BE49-F238E27FC236}">
                <a16:creationId xmlns:a16="http://schemas.microsoft.com/office/drawing/2014/main" id="{BED9B42F-523D-FB4B-AC41-CF2FC6C51FC2}"/>
              </a:ext>
            </a:extLst>
          </p:cNvPr>
          <p:cNvSpPr>
            <a:spLocks noGrp="1"/>
          </p:cNvSpPr>
          <p:nvPr>
            <p:ph type="sldNum" sz="quarter" idx="12"/>
          </p:nvPr>
        </p:nvSpPr>
        <p:spPr/>
        <p:txBody>
          <a:bodyPr/>
          <a:lstStyle/>
          <a:p>
            <a:fld id="{4473EC36-CE96-B04F-B43E-A9C5C627468A}" type="slidenum">
              <a:rPr lang="en-US" smtClean="0"/>
              <a:t>13</a:t>
            </a:fld>
            <a:endParaRPr lang="en-US"/>
          </a:p>
        </p:txBody>
      </p:sp>
    </p:spTree>
    <p:extLst>
      <p:ext uri="{BB962C8B-B14F-4D97-AF65-F5344CB8AC3E}">
        <p14:creationId xmlns:p14="http://schemas.microsoft.com/office/powerpoint/2010/main" val="221197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77B5F-C08E-2E41-A8F8-03F6044E1F15}"/>
              </a:ext>
            </a:extLst>
          </p:cNvPr>
          <p:cNvSpPr>
            <a:spLocks noGrp="1"/>
          </p:cNvSpPr>
          <p:nvPr>
            <p:ph type="title"/>
          </p:nvPr>
        </p:nvSpPr>
        <p:spPr/>
        <p:txBody>
          <a:bodyPr/>
          <a:lstStyle/>
          <a:p>
            <a:r>
              <a:rPr lang="en-US" altLang="zh-CN" dirty="0"/>
              <a:t>Unidirectional Pre-training</a:t>
            </a:r>
            <a:endParaRPr kumimoji="1" lang="zh-CN" altLang="en-US" dirty="0"/>
          </a:p>
        </p:txBody>
      </p:sp>
      <p:sp>
        <p:nvSpPr>
          <p:cNvPr id="3" name="内容占位符 2">
            <a:extLst>
              <a:ext uri="{FF2B5EF4-FFF2-40B4-BE49-F238E27FC236}">
                <a16:creationId xmlns:a16="http://schemas.microsoft.com/office/drawing/2014/main" id="{58378FF6-2DB1-4747-BFA2-A96E4C26CB14}"/>
              </a:ext>
            </a:extLst>
          </p:cNvPr>
          <p:cNvSpPr>
            <a:spLocks noGrp="1"/>
          </p:cNvSpPr>
          <p:nvPr>
            <p:ph idx="1"/>
          </p:nvPr>
        </p:nvSpPr>
        <p:spPr/>
        <p:txBody>
          <a:bodyPr/>
          <a:lstStyle/>
          <a:p>
            <a:r>
              <a:rPr lang="en" altLang="zh-CN" dirty="0"/>
              <a:t>Decoder-only and cannot condition on future words</a:t>
            </a:r>
          </a:p>
          <a:p>
            <a:r>
              <a:rPr lang="en-US" altLang="zh-CN" dirty="0"/>
              <a:t>Improving Language Understanding by </a:t>
            </a:r>
          </a:p>
          <a:p>
            <a:pPr marL="0" indent="0">
              <a:buNone/>
            </a:pPr>
            <a:r>
              <a:rPr lang="en-US" altLang="zh-CN" b="1" dirty="0"/>
              <a:t>G</a:t>
            </a:r>
            <a:r>
              <a:rPr lang="en-US" altLang="zh-CN" dirty="0"/>
              <a:t>enerative </a:t>
            </a:r>
            <a:r>
              <a:rPr lang="en-US" altLang="zh-CN" b="1" dirty="0"/>
              <a:t>P</a:t>
            </a:r>
            <a:r>
              <a:rPr lang="en-US" altLang="zh-CN" dirty="0"/>
              <a:t>re-</a:t>
            </a:r>
            <a:r>
              <a:rPr lang="en-US" altLang="zh-CN" b="1" dirty="0"/>
              <a:t>T</a:t>
            </a:r>
            <a:r>
              <a:rPr lang="en-US" altLang="zh-CN" dirty="0"/>
              <a:t>raining (GPT), </a:t>
            </a:r>
            <a:r>
              <a:rPr lang="en-US" altLang="zh-CN" dirty="0" err="1"/>
              <a:t>OpenAI</a:t>
            </a:r>
            <a:r>
              <a:rPr lang="en-US" altLang="zh-CN" dirty="0"/>
              <a:t>, 2018</a:t>
            </a:r>
            <a:endParaRPr lang="en" altLang="zh-CN" dirty="0"/>
          </a:p>
          <a:p>
            <a:endParaRPr kumimoji="1" lang="zh-CN" altLang="en-US" dirty="0"/>
          </a:p>
        </p:txBody>
      </p:sp>
      <p:pic>
        <p:nvPicPr>
          <p:cNvPr id="9" name="图片 8">
            <a:extLst>
              <a:ext uri="{FF2B5EF4-FFF2-40B4-BE49-F238E27FC236}">
                <a16:creationId xmlns:a16="http://schemas.microsoft.com/office/drawing/2014/main" id="{C7F08E1F-D13C-334F-A8A1-BEDA6A06EFF4}"/>
              </a:ext>
            </a:extLst>
          </p:cNvPr>
          <p:cNvPicPr>
            <a:picLocks noChangeAspect="1"/>
          </p:cNvPicPr>
          <p:nvPr/>
        </p:nvPicPr>
        <p:blipFill>
          <a:blip r:embed="rId2"/>
          <a:stretch>
            <a:fillRect/>
          </a:stretch>
        </p:blipFill>
        <p:spPr>
          <a:xfrm>
            <a:off x="8205216" y="2765082"/>
            <a:ext cx="3148584" cy="3411881"/>
          </a:xfrm>
          <a:prstGeom prst="rect">
            <a:avLst/>
          </a:prstGeom>
        </p:spPr>
      </p:pic>
      <p:pic>
        <p:nvPicPr>
          <p:cNvPr id="11" name="图片 10">
            <a:extLst>
              <a:ext uri="{FF2B5EF4-FFF2-40B4-BE49-F238E27FC236}">
                <a16:creationId xmlns:a16="http://schemas.microsoft.com/office/drawing/2014/main" id="{A5110DA4-AB1C-7F4D-B634-A2E8A6BF4B9E}"/>
              </a:ext>
            </a:extLst>
          </p:cNvPr>
          <p:cNvPicPr>
            <a:picLocks noChangeAspect="1"/>
          </p:cNvPicPr>
          <p:nvPr/>
        </p:nvPicPr>
        <p:blipFill>
          <a:blip r:embed="rId3"/>
          <a:stretch>
            <a:fillRect/>
          </a:stretch>
        </p:blipFill>
        <p:spPr>
          <a:xfrm>
            <a:off x="838200" y="3786537"/>
            <a:ext cx="7095904" cy="2390426"/>
          </a:xfrm>
          <a:prstGeom prst="rect">
            <a:avLst/>
          </a:prstGeom>
        </p:spPr>
      </p:pic>
      <p:sp>
        <p:nvSpPr>
          <p:cNvPr id="12" name="灯片编号占位符 11">
            <a:extLst>
              <a:ext uri="{FF2B5EF4-FFF2-40B4-BE49-F238E27FC236}">
                <a16:creationId xmlns:a16="http://schemas.microsoft.com/office/drawing/2014/main" id="{C7C30214-4B2E-4941-A20D-9B6F7FC2B8C4}"/>
              </a:ext>
            </a:extLst>
          </p:cNvPr>
          <p:cNvSpPr>
            <a:spLocks noGrp="1"/>
          </p:cNvSpPr>
          <p:nvPr>
            <p:ph type="sldNum" sz="quarter" idx="12"/>
          </p:nvPr>
        </p:nvSpPr>
        <p:spPr/>
        <p:txBody>
          <a:bodyPr/>
          <a:lstStyle/>
          <a:p>
            <a:fld id="{4473EC36-CE96-B04F-B43E-A9C5C627468A}" type="slidenum">
              <a:rPr lang="en-US" smtClean="0"/>
              <a:t>14</a:t>
            </a:fld>
            <a:endParaRPr lang="en-US"/>
          </a:p>
        </p:txBody>
      </p:sp>
    </p:spTree>
    <p:extLst>
      <p:ext uri="{BB962C8B-B14F-4D97-AF65-F5344CB8AC3E}">
        <p14:creationId xmlns:p14="http://schemas.microsoft.com/office/powerpoint/2010/main" val="185032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708E-60A0-7461-7FA7-5AEC8AC7A145}"/>
              </a:ext>
            </a:extLst>
          </p:cNvPr>
          <p:cNvSpPr>
            <a:spLocks noGrp="1"/>
          </p:cNvSpPr>
          <p:nvPr>
            <p:ph type="title"/>
          </p:nvPr>
        </p:nvSpPr>
        <p:spPr/>
        <p:txBody>
          <a:bodyPr/>
          <a:lstStyle/>
          <a:p>
            <a:r>
              <a:rPr lang="en-US" dirty="0"/>
              <a:t>GPT</a:t>
            </a:r>
            <a:r>
              <a:rPr lang="en-US" altLang="zh-CN" dirty="0"/>
              <a:t> Pre-training and Fine-tuning</a:t>
            </a:r>
            <a:endParaRPr lang="en-US" dirty="0"/>
          </a:p>
        </p:txBody>
      </p:sp>
      <p:sp>
        <p:nvSpPr>
          <p:cNvPr id="3" name="Content Placeholder 2">
            <a:extLst>
              <a:ext uri="{FF2B5EF4-FFF2-40B4-BE49-F238E27FC236}">
                <a16:creationId xmlns:a16="http://schemas.microsoft.com/office/drawing/2014/main" id="{8BFA9C16-3673-A79A-EDD6-310982982F4A}"/>
              </a:ext>
            </a:extLst>
          </p:cNvPr>
          <p:cNvSpPr>
            <a:spLocks noGrp="1"/>
          </p:cNvSpPr>
          <p:nvPr>
            <p:ph idx="1"/>
          </p:nvPr>
        </p:nvSpPr>
        <p:spPr/>
        <p:txBody>
          <a:bodyPr/>
          <a:lstStyle/>
          <a:p>
            <a:r>
              <a:rPr lang="en-US" dirty="0"/>
              <a:t>After pre-training, finetune by training a classifier on the hidden state of the </a:t>
            </a:r>
            <a:r>
              <a:rPr lang="en-US" altLang="zh-CN" dirty="0"/>
              <a:t>last word</a:t>
            </a:r>
            <a:endParaRPr lang="en-US" dirty="0"/>
          </a:p>
        </p:txBody>
      </p:sp>
      <p:pic>
        <p:nvPicPr>
          <p:cNvPr id="4" name="Picture 3">
            <a:extLst>
              <a:ext uri="{FF2B5EF4-FFF2-40B4-BE49-F238E27FC236}">
                <a16:creationId xmlns:a16="http://schemas.microsoft.com/office/drawing/2014/main" id="{9482FBAC-34C4-257A-870D-98C210FCFD8B}"/>
              </a:ext>
            </a:extLst>
          </p:cNvPr>
          <p:cNvPicPr>
            <a:picLocks noChangeAspect="1"/>
          </p:cNvPicPr>
          <p:nvPr/>
        </p:nvPicPr>
        <p:blipFill>
          <a:blip r:embed="rId3"/>
          <a:stretch>
            <a:fillRect/>
          </a:stretch>
        </p:blipFill>
        <p:spPr>
          <a:xfrm>
            <a:off x="1074296" y="2875068"/>
            <a:ext cx="10279504" cy="2866513"/>
          </a:xfrm>
          <a:prstGeom prst="rect">
            <a:avLst/>
          </a:prstGeom>
        </p:spPr>
      </p:pic>
      <p:sp>
        <p:nvSpPr>
          <p:cNvPr id="8" name="TextBox 7">
            <a:extLst>
              <a:ext uri="{FF2B5EF4-FFF2-40B4-BE49-F238E27FC236}">
                <a16:creationId xmlns:a16="http://schemas.microsoft.com/office/drawing/2014/main" id="{3F79F914-FBB6-32FC-CA4E-E641D6889EF5}"/>
              </a:ext>
            </a:extLst>
          </p:cNvPr>
          <p:cNvSpPr txBox="1"/>
          <p:nvPr/>
        </p:nvSpPr>
        <p:spPr>
          <a:xfrm>
            <a:off x="4988859" y="5988734"/>
            <a:ext cx="6364941" cy="646331"/>
          </a:xfrm>
          <a:prstGeom prst="rect">
            <a:avLst/>
          </a:prstGeom>
          <a:noFill/>
        </p:spPr>
        <p:txBody>
          <a:bodyPr wrap="square">
            <a:spAutoFit/>
          </a:bodyPr>
          <a:lstStyle/>
          <a:p>
            <a:r>
              <a:rPr lang="en-US" dirty="0">
                <a:solidFill>
                  <a:schemeClr val="bg2">
                    <a:lumMod val="50000"/>
                  </a:schemeClr>
                </a:solidFill>
              </a:rPr>
              <a:t>Paper title: Language Models are Few-Shot Learners, A.K.A. GPT-3. </a:t>
            </a:r>
            <a:r>
              <a:rPr lang="en-US" dirty="0" err="1">
                <a:solidFill>
                  <a:schemeClr val="bg2">
                    <a:lumMod val="50000"/>
                  </a:schemeClr>
                </a:solidFill>
              </a:rPr>
              <a:t>Neurips</a:t>
            </a:r>
            <a:r>
              <a:rPr lang="en-US" dirty="0">
                <a:solidFill>
                  <a:schemeClr val="bg2">
                    <a:lumMod val="50000"/>
                  </a:schemeClr>
                </a:solidFill>
              </a:rPr>
              <a:t> 2020,</a:t>
            </a:r>
            <a:r>
              <a:rPr lang="en-US" dirty="0"/>
              <a:t> </a:t>
            </a:r>
            <a:r>
              <a:rPr lang="en-US" dirty="0">
                <a:solidFill>
                  <a:srgbClr val="C00000"/>
                </a:solidFill>
              </a:rPr>
              <a:t>best paper award</a:t>
            </a:r>
            <a:r>
              <a:rPr lang="en-US" dirty="0"/>
              <a:t>.</a:t>
            </a:r>
          </a:p>
        </p:txBody>
      </p:sp>
      <p:sp>
        <p:nvSpPr>
          <p:cNvPr id="5" name="灯片编号占位符 4">
            <a:extLst>
              <a:ext uri="{FF2B5EF4-FFF2-40B4-BE49-F238E27FC236}">
                <a16:creationId xmlns:a16="http://schemas.microsoft.com/office/drawing/2014/main" id="{FEAB3CC9-F8EC-7646-B963-3CBD51768F3A}"/>
              </a:ext>
            </a:extLst>
          </p:cNvPr>
          <p:cNvSpPr>
            <a:spLocks noGrp="1"/>
          </p:cNvSpPr>
          <p:nvPr>
            <p:ph type="sldNum" sz="quarter" idx="12"/>
          </p:nvPr>
        </p:nvSpPr>
        <p:spPr/>
        <p:txBody>
          <a:bodyPr/>
          <a:lstStyle/>
          <a:p>
            <a:fld id="{4473EC36-CE96-B04F-B43E-A9C5C627468A}" type="slidenum">
              <a:rPr lang="en-US" smtClean="0"/>
              <a:t>15</a:t>
            </a:fld>
            <a:endParaRPr lang="en-US"/>
          </a:p>
        </p:txBody>
      </p:sp>
    </p:spTree>
    <p:extLst>
      <p:ext uri="{BB962C8B-B14F-4D97-AF65-F5344CB8AC3E}">
        <p14:creationId xmlns:p14="http://schemas.microsoft.com/office/powerpoint/2010/main" val="318643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DB354-646B-3749-B59C-3B069C0B9803}"/>
              </a:ext>
            </a:extLst>
          </p:cNvPr>
          <p:cNvSpPr>
            <a:spLocks noGrp="1"/>
          </p:cNvSpPr>
          <p:nvPr>
            <p:ph type="title"/>
          </p:nvPr>
        </p:nvSpPr>
        <p:spPr/>
        <p:txBody>
          <a:bodyPr/>
          <a:lstStyle/>
          <a:p>
            <a:r>
              <a:rPr lang="en-US" altLang="zh-CN" dirty="0"/>
              <a:t>GPT Technical Details</a:t>
            </a:r>
            <a:endParaRPr kumimoji="1" lang="zh-CN" altLang="en-US" dirty="0"/>
          </a:p>
        </p:txBody>
      </p:sp>
      <p:sp>
        <p:nvSpPr>
          <p:cNvPr id="3" name="内容占位符 2">
            <a:extLst>
              <a:ext uri="{FF2B5EF4-FFF2-40B4-BE49-F238E27FC236}">
                <a16:creationId xmlns:a16="http://schemas.microsoft.com/office/drawing/2014/main" id="{3C20021F-E323-F84D-8360-25B1F277478A}"/>
              </a:ext>
            </a:extLst>
          </p:cNvPr>
          <p:cNvSpPr>
            <a:spLocks noGrp="1"/>
          </p:cNvSpPr>
          <p:nvPr>
            <p:ph idx="1"/>
          </p:nvPr>
        </p:nvSpPr>
        <p:spPr/>
        <p:txBody>
          <a:bodyPr>
            <a:normAutofit/>
          </a:bodyPr>
          <a:lstStyle/>
          <a:p>
            <a:pPr marL="0" indent="0">
              <a:buNone/>
            </a:pPr>
            <a:r>
              <a:rPr lang="en" altLang="zh-CN" dirty="0"/>
              <a:t>GPT in 2018 was a big success in pre-training a decoder!</a:t>
            </a:r>
          </a:p>
          <a:p>
            <a:r>
              <a:rPr lang="en" altLang="zh-CN" dirty="0"/>
              <a:t>Transformer decoder with 12 layers, 117M parameters</a:t>
            </a:r>
          </a:p>
          <a:p>
            <a:r>
              <a:rPr lang="en" altLang="zh-CN" dirty="0"/>
              <a:t>768-dimensional hidden states, 3072-dimensional feed-forward hidden layers</a:t>
            </a:r>
          </a:p>
          <a:p>
            <a:r>
              <a:rPr lang="en" altLang="zh-CN" dirty="0"/>
              <a:t>Byte-pair encoding with 40,000 merges</a:t>
            </a:r>
          </a:p>
          <a:p>
            <a:r>
              <a:rPr lang="en" altLang="zh-CN" dirty="0"/>
              <a:t>Trained on </a:t>
            </a:r>
            <a:r>
              <a:rPr lang="en" altLang="zh-CN" dirty="0" err="1"/>
              <a:t>BooksCorpus</a:t>
            </a:r>
            <a:r>
              <a:rPr lang="en" altLang="zh-CN" dirty="0"/>
              <a:t>: over 7000 unique books.</a:t>
            </a:r>
          </a:p>
          <a:p>
            <a:r>
              <a:rPr lang="en" altLang="zh-CN" dirty="0"/>
              <a:t>Contains long spans of contiguous text, for learning long-distance dependencies.</a:t>
            </a:r>
          </a:p>
        </p:txBody>
      </p:sp>
      <p:sp>
        <p:nvSpPr>
          <p:cNvPr id="4" name="灯片编号占位符 3">
            <a:extLst>
              <a:ext uri="{FF2B5EF4-FFF2-40B4-BE49-F238E27FC236}">
                <a16:creationId xmlns:a16="http://schemas.microsoft.com/office/drawing/2014/main" id="{322333C7-E610-DB4E-9C64-5FD214EB9510}"/>
              </a:ext>
            </a:extLst>
          </p:cNvPr>
          <p:cNvSpPr>
            <a:spLocks noGrp="1"/>
          </p:cNvSpPr>
          <p:nvPr>
            <p:ph type="sldNum" sz="quarter" idx="12"/>
          </p:nvPr>
        </p:nvSpPr>
        <p:spPr/>
        <p:txBody>
          <a:bodyPr/>
          <a:lstStyle/>
          <a:p>
            <a:fld id="{4473EC36-CE96-B04F-B43E-A9C5C627468A}" type="slidenum">
              <a:rPr lang="en-US" smtClean="0"/>
              <a:t>16</a:t>
            </a:fld>
            <a:endParaRPr lang="en-US"/>
          </a:p>
        </p:txBody>
      </p:sp>
    </p:spTree>
    <p:extLst>
      <p:ext uri="{BB962C8B-B14F-4D97-AF65-F5344CB8AC3E}">
        <p14:creationId xmlns:p14="http://schemas.microsoft.com/office/powerpoint/2010/main" val="97532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CD0E2-A0CE-F94F-BFED-855B1ABEAC07}"/>
              </a:ext>
            </a:extLst>
          </p:cNvPr>
          <p:cNvSpPr>
            <a:spLocks noGrp="1"/>
          </p:cNvSpPr>
          <p:nvPr>
            <p:ph type="title"/>
          </p:nvPr>
        </p:nvSpPr>
        <p:spPr/>
        <p:txBody>
          <a:bodyPr/>
          <a:lstStyle/>
          <a:p>
            <a:r>
              <a:rPr lang="en-US" altLang="zh-CN" dirty="0"/>
              <a:t>Fine-tuning GPT for Downstream Tasks</a:t>
            </a:r>
            <a:endParaRPr kumimoji="1" lang="zh-CN" altLang="en-US" dirty="0"/>
          </a:p>
        </p:txBody>
      </p:sp>
      <p:pic>
        <p:nvPicPr>
          <p:cNvPr id="6" name="内容占位符 5">
            <a:extLst>
              <a:ext uri="{FF2B5EF4-FFF2-40B4-BE49-F238E27FC236}">
                <a16:creationId xmlns:a16="http://schemas.microsoft.com/office/drawing/2014/main" id="{EC02B839-1673-244C-8F8D-3220CE028596}"/>
              </a:ext>
            </a:extLst>
          </p:cNvPr>
          <p:cNvPicPr>
            <a:picLocks noGrp="1" noChangeAspect="1"/>
          </p:cNvPicPr>
          <p:nvPr>
            <p:ph idx="1"/>
          </p:nvPr>
        </p:nvPicPr>
        <p:blipFill>
          <a:blip r:embed="rId2"/>
          <a:stretch>
            <a:fillRect/>
          </a:stretch>
        </p:blipFill>
        <p:spPr>
          <a:xfrm>
            <a:off x="880542" y="1825625"/>
            <a:ext cx="10430915" cy="4351338"/>
          </a:xfrm>
        </p:spPr>
      </p:pic>
      <p:sp>
        <p:nvSpPr>
          <p:cNvPr id="4" name="灯片编号占位符 3">
            <a:extLst>
              <a:ext uri="{FF2B5EF4-FFF2-40B4-BE49-F238E27FC236}">
                <a16:creationId xmlns:a16="http://schemas.microsoft.com/office/drawing/2014/main" id="{199DE537-3C59-6846-B76A-8348D8345CEB}"/>
              </a:ext>
            </a:extLst>
          </p:cNvPr>
          <p:cNvSpPr>
            <a:spLocks noGrp="1"/>
          </p:cNvSpPr>
          <p:nvPr>
            <p:ph type="sldNum" sz="quarter" idx="12"/>
          </p:nvPr>
        </p:nvSpPr>
        <p:spPr/>
        <p:txBody>
          <a:bodyPr/>
          <a:lstStyle/>
          <a:p>
            <a:fld id="{4473EC36-CE96-B04F-B43E-A9C5C627468A}" type="slidenum">
              <a:rPr lang="en-US" smtClean="0"/>
              <a:t>17</a:t>
            </a:fld>
            <a:endParaRPr lang="en-US"/>
          </a:p>
        </p:txBody>
      </p:sp>
    </p:spTree>
    <p:extLst>
      <p:ext uri="{BB962C8B-B14F-4D97-AF65-F5344CB8AC3E}">
        <p14:creationId xmlns:p14="http://schemas.microsoft.com/office/powerpoint/2010/main" val="308053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96BCF-C4A3-224B-9F56-CF32FB030E6C}"/>
              </a:ext>
            </a:extLst>
          </p:cNvPr>
          <p:cNvSpPr>
            <a:spLocks noGrp="1"/>
          </p:cNvSpPr>
          <p:nvPr>
            <p:ph type="title"/>
          </p:nvPr>
        </p:nvSpPr>
        <p:spPr/>
        <p:txBody>
          <a:bodyPr/>
          <a:lstStyle/>
          <a:p>
            <a:r>
              <a:rPr lang="en-US" altLang="zh-CN" dirty="0"/>
              <a:t>GPT for </a:t>
            </a:r>
            <a:r>
              <a:rPr lang="en" altLang="zh-CN" dirty="0"/>
              <a:t>Natural Language Inference</a:t>
            </a:r>
            <a:endParaRPr kumimoji="1" lang="zh-CN" altLang="en-US" dirty="0"/>
          </a:p>
        </p:txBody>
      </p:sp>
      <p:sp>
        <p:nvSpPr>
          <p:cNvPr id="3" name="内容占位符 2">
            <a:extLst>
              <a:ext uri="{FF2B5EF4-FFF2-40B4-BE49-F238E27FC236}">
                <a16:creationId xmlns:a16="http://schemas.microsoft.com/office/drawing/2014/main" id="{71A7D16C-4770-EC49-8E4B-4369597032D7}"/>
              </a:ext>
            </a:extLst>
          </p:cNvPr>
          <p:cNvSpPr>
            <a:spLocks noGrp="1"/>
          </p:cNvSpPr>
          <p:nvPr>
            <p:ph idx="1"/>
          </p:nvPr>
        </p:nvSpPr>
        <p:spPr>
          <a:xfrm>
            <a:off x="838200" y="1825625"/>
            <a:ext cx="11036808" cy="4351338"/>
          </a:xfrm>
        </p:spPr>
        <p:txBody>
          <a:bodyPr>
            <a:normAutofit/>
          </a:bodyPr>
          <a:lstStyle/>
          <a:p>
            <a:pPr marL="0" indent="0">
              <a:buNone/>
            </a:pPr>
            <a:r>
              <a:rPr lang="en" altLang="zh-CN" dirty="0"/>
              <a:t>How to format inputs to the decoder for finetuning tasks?</a:t>
            </a:r>
          </a:p>
          <a:p>
            <a:pPr marL="0" indent="0">
              <a:buNone/>
            </a:pPr>
            <a:endParaRPr lang="en" altLang="zh-CN" dirty="0"/>
          </a:p>
          <a:p>
            <a:pPr marL="0" indent="0">
              <a:buNone/>
            </a:pPr>
            <a:r>
              <a:rPr lang="en" altLang="zh-CN" dirty="0"/>
              <a:t>Natural Language Inference: Label pairs of sentences as entailing/contradictory/neutral</a:t>
            </a:r>
          </a:p>
          <a:p>
            <a:endParaRPr lang="en" altLang="zh-CN" dirty="0"/>
          </a:p>
          <a:p>
            <a:pPr marL="0" indent="0">
              <a:buNone/>
            </a:pPr>
            <a:r>
              <a:rPr lang="en" altLang="zh-CN" dirty="0">
                <a:solidFill>
                  <a:srgbClr val="C00000"/>
                </a:solidFill>
              </a:rPr>
              <a:t>[START] </a:t>
            </a:r>
            <a:r>
              <a:rPr lang="en" altLang="zh-CN" dirty="0">
                <a:solidFill>
                  <a:srgbClr val="0070C0"/>
                </a:solidFill>
              </a:rPr>
              <a:t>The man is in the doorway </a:t>
            </a:r>
            <a:r>
              <a:rPr lang="en" altLang="zh-CN" dirty="0">
                <a:solidFill>
                  <a:srgbClr val="C00000"/>
                </a:solidFill>
              </a:rPr>
              <a:t>[DELIM] </a:t>
            </a:r>
            <a:r>
              <a:rPr lang="en" altLang="zh-CN" dirty="0">
                <a:solidFill>
                  <a:srgbClr val="0070C0"/>
                </a:solidFill>
              </a:rPr>
              <a:t>The person is near the door</a:t>
            </a:r>
            <a:r>
              <a:rPr lang="en" altLang="zh-CN" dirty="0"/>
              <a:t> </a:t>
            </a:r>
            <a:r>
              <a:rPr lang="en" altLang="zh-CN" dirty="0">
                <a:solidFill>
                  <a:srgbClr val="C00000"/>
                </a:solidFill>
              </a:rPr>
              <a:t>[EXTRACT]</a:t>
            </a:r>
          </a:p>
          <a:p>
            <a:endParaRPr lang="en" altLang="zh-CN" dirty="0"/>
          </a:p>
          <a:p>
            <a:pPr marL="0" indent="0">
              <a:buNone/>
            </a:pPr>
            <a:r>
              <a:rPr lang="en" altLang="zh-CN" dirty="0"/>
              <a:t>The linear classifier is applied to the representation of the </a:t>
            </a:r>
            <a:r>
              <a:rPr lang="en" altLang="zh-CN" dirty="0">
                <a:solidFill>
                  <a:srgbClr val="C00000"/>
                </a:solidFill>
              </a:rPr>
              <a:t>[EXTRACT]</a:t>
            </a:r>
            <a:r>
              <a:rPr lang="en" altLang="zh-CN" dirty="0"/>
              <a:t> token</a:t>
            </a:r>
          </a:p>
          <a:p>
            <a:endParaRPr kumimoji="1" lang="zh-CN" altLang="en-US" dirty="0"/>
          </a:p>
        </p:txBody>
      </p:sp>
      <p:sp>
        <p:nvSpPr>
          <p:cNvPr id="4" name="灯片编号占位符 3">
            <a:extLst>
              <a:ext uri="{FF2B5EF4-FFF2-40B4-BE49-F238E27FC236}">
                <a16:creationId xmlns:a16="http://schemas.microsoft.com/office/drawing/2014/main" id="{DAE9E9C7-3ED8-CE4E-8538-E01EADAE104B}"/>
              </a:ext>
            </a:extLst>
          </p:cNvPr>
          <p:cNvSpPr>
            <a:spLocks noGrp="1"/>
          </p:cNvSpPr>
          <p:nvPr>
            <p:ph type="sldNum" sz="quarter" idx="12"/>
          </p:nvPr>
        </p:nvSpPr>
        <p:spPr/>
        <p:txBody>
          <a:bodyPr/>
          <a:lstStyle/>
          <a:p>
            <a:fld id="{4473EC36-CE96-B04F-B43E-A9C5C627468A}" type="slidenum">
              <a:rPr lang="en-US" smtClean="0"/>
              <a:t>18</a:t>
            </a:fld>
            <a:endParaRPr lang="en-US"/>
          </a:p>
        </p:txBody>
      </p:sp>
    </p:spTree>
    <p:extLst>
      <p:ext uri="{BB962C8B-B14F-4D97-AF65-F5344CB8AC3E}">
        <p14:creationId xmlns:p14="http://schemas.microsoft.com/office/powerpoint/2010/main" val="3763345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9E1C1-B901-B146-8C46-47A98B62C94B}"/>
              </a:ext>
            </a:extLst>
          </p:cNvPr>
          <p:cNvSpPr>
            <a:spLocks noGrp="1"/>
          </p:cNvSpPr>
          <p:nvPr>
            <p:ph type="title"/>
          </p:nvPr>
        </p:nvSpPr>
        <p:spPr/>
        <p:txBody>
          <a:bodyPr/>
          <a:lstStyle/>
          <a:p>
            <a:r>
              <a:rPr lang="en" altLang="zh-CN" dirty="0"/>
              <a:t>GPT Results on NLI</a:t>
            </a:r>
            <a:endParaRPr kumimoji="1" lang="zh-CN" altLang="en-US" dirty="0"/>
          </a:p>
        </p:txBody>
      </p:sp>
      <p:sp>
        <p:nvSpPr>
          <p:cNvPr id="3" name="内容占位符 2">
            <a:extLst>
              <a:ext uri="{FF2B5EF4-FFF2-40B4-BE49-F238E27FC236}">
                <a16:creationId xmlns:a16="http://schemas.microsoft.com/office/drawing/2014/main" id="{E25DBFC0-EA4F-174B-BB30-8826C2D0157E}"/>
              </a:ext>
            </a:extLst>
          </p:cNvPr>
          <p:cNvSpPr>
            <a:spLocks noGrp="1"/>
          </p:cNvSpPr>
          <p:nvPr>
            <p:ph idx="1"/>
          </p:nvPr>
        </p:nvSpPr>
        <p:spPr/>
        <p:txBody>
          <a:bodyPr/>
          <a:lstStyle/>
          <a:p>
            <a:r>
              <a:rPr lang="en" altLang="zh-CN" dirty="0"/>
              <a:t>GPT results on various natural language inference datasets</a:t>
            </a:r>
          </a:p>
        </p:txBody>
      </p:sp>
      <p:pic>
        <p:nvPicPr>
          <p:cNvPr id="7" name="图片 6">
            <a:extLst>
              <a:ext uri="{FF2B5EF4-FFF2-40B4-BE49-F238E27FC236}">
                <a16:creationId xmlns:a16="http://schemas.microsoft.com/office/drawing/2014/main" id="{738C4EE4-21B5-F444-B06B-DA3CCBF0DDB2}"/>
              </a:ext>
            </a:extLst>
          </p:cNvPr>
          <p:cNvPicPr>
            <a:picLocks noChangeAspect="1"/>
          </p:cNvPicPr>
          <p:nvPr/>
        </p:nvPicPr>
        <p:blipFill>
          <a:blip r:embed="rId2"/>
          <a:stretch>
            <a:fillRect/>
          </a:stretch>
        </p:blipFill>
        <p:spPr>
          <a:xfrm>
            <a:off x="838200" y="2546838"/>
            <a:ext cx="10512084" cy="3024906"/>
          </a:xfrm>
          <a:prstGeom prst="rect">
            <a:avLst/>
          </a:prstGeom>
        </p:spPr>
      </p:pic>
      <p:sp>
        <p:nvSpPr>
          <p:cNvPr id="9" name="灯片编号占位符 8">
            <a:extLst>
              <a:ext uri="{FF2B5EF4-FFF2-40B4-BE49-F238E27FC236}">
                <a16:creationId xmlns:a16="http://schemas.microsoft.com/office/drawing/2014/main" id="{9572CC85-84EA-9C45-BA21-B3ACC3471183}"/>
              </a:ext>
            </a:extLst>
          </p:cNvPr>
          <p:cNvSpPr>
            <a:spLocks noGrp="1"/>
          </p:cNvSpPr>
          <p:nvPr>
            <p:ph type="sldNum" sz="quarter" idx="12"/>
          </p:nvPr>
        </p:nvSpPr>
        <p:spPr/>
        <p:txBody>
          <a:bodyPr/>
          <a:lstStyle/>
          <a:p>
            <a:fld id="{4473EC36-CE96-B04F-B43E-A9C5C627468A}" type="slidenum">
              <a:rPr lang="en-US" smtClean="0"/>
              <a:t>19</a:t>
            </a:fld>
            <a:endParaRPr lang="en-US"/>
          </a:p>
        </p:txBody>
      </p:sp>
    </p:spTree>
    <p:extLst>
      <p:ext uri="{BB962C8B-B14F-4D97-AF65-F5344CB8AC3E}">
        <p14:creationId xmlns:p14="http://schemas.microsoft.com/office/powerpoint/2010/main" val="58181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Lecture Plan</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b="1" dirty="0"/>
              <a:t>Motivating model pre</a:t>
            </a:r>
            <a:r>
              <a:rPr lang="en-US" altLang="zh-CN" b="1" dirty="0"/>
              <a:t>-</a:t>
            </a:r>
            <a:r>
              <a:rPr lang="en" altLang="zh-CN" b="1" dirty="0"/>
              <a:t>training from word embeddings</a:t>
            </a:r>
          </a:p>
          <a:p>
            <a:r>
              <a:rPr lang="en-US" altLang="zh-CN" dirty="0"/>
              <a:t>Pre-training Model Architectures</a:t>
            </a:r>
          </a:p>
          <a:p>
            <a:pPr lvl="1">
              <a:buFont typeface="Wingdings" pitchFamily="2" charset="2"/>
              <a:buChar char="ü"/>
            </a:pPr>
            <a:r>
              <a:rPr lang="en-US" altLang="zh-CN" dirty="0"/>
              <a:t>Unidirectional</a:t>
            </a:r>
          </a:p>
          <a:p>
            <a:pPr lvl="1">
              <a:buFont typeface="Wingdings" pitchFamily="2" charset="2"/>
              <a:buChar char="ü"/>
            </a:pPr>
            <a:r>
              <a:rPr lang="en" altLang="zh-CN" dirty="0"/>
              <a:t>Independently</a:t>
            </a:r>
            <a:r>
              <a:rPr kumimoji="1" lang="en-US" altLang="zh-CN" dirty="0"/>
              <a:t> B</a:t>
            </a:r>
            <a:r>
              <a:rPr lang="en-US" altLang="zh-CN" dirty="0"/>
              <a:t>idirectional</a:t>
            </a:r>
          </a:p>
          <a:p>
            <a:pPr lvl="1">
              <a:buFont typeface="Wingdings" pitchFamily="2" charset="2"/>
              <a:buChar char="ü"/>
            </a:pPr>
            <a:r>
              <a:rPr kumimoji="1" lang="en-US" altLang="zh-CN" dirty="0"/>
              <a:t>B</a:t>
            </a:r>
            <a:r>
              <a:rPr lang="en-US" altLang="zh-CN" dirty="0"/>
              <a:t>idirectional</a:t>
            </a:r>
            <a:endParaRPr lang="en" altLang="zh-CN" dirty="0"/>
          </a:p>
          <a:p>
            <a:r>
              <a:rPr lang="en" altLang="zh-CN" dirty="0"/>
              <a:t>Scaling Law for Language Models</a:t>
            </a:r>
          </a:p>
          <a:p>
            <a:r>
              <a:rPr lang="en" altLang="zh-CN" dirty="0"/>
              <a:t>Large Language Models and Beyond</a:t>
            </a:r>
          </a:p>
          <a:p>
            <a:endParaRPr kumimoji="1" lang="zh-CN" altLang="en-US" dirty="0"/>
          </a:p>
        </p:txBody>
      </p:sp>
      <p:sp>
        <p:nvSpPr>
          <p:cNvPr id="6" name="灯片编号占位符 5">
            <a:extLst>
              <a:ext uri="{FF2B5EF4-FFF2-40B4-BE49-F238E27FC236}">
                <a16:creationId xmlns:a16="http://schemas.microsoft.com/office/drawing/2014/main" id="{EDFA0066-A414-1645-B89F-7BA24E06FEAD}"/>
              </a:ext>
            </a:extLst>
          </p:cNvPr>
          <p:cNvSpPr>
            <a:spLocks noGrp="1"/>
          </p:cNvSpPr>
          <p:nvPr>
            <p:ph type="sldNum" sz="quarter" idx="12"/>
          </p:nvPr>
        </p:nvSpPr>
        <p:spPr/>
        <p:txBody>
          <a:bodyPr/>
          <a:lstStyle/>
          <a:p>
            <a:fld id="{4473EC36-CE96-B04F-B43E-A9C5C627468A}" type="slidenum">
              <a:rPr lang="en-US" smtClean="0"/>
              <a:t>2</a:t>
            </a:fld>
            <a:endParaRPr lang="en-US"/>
          </a:p>
        </p:txBody>
      </p:sp>
    </p:spTree>
    <p:extLst>
      <p:ext uri="{BB962C8B-B14F-4D97-AF65-F5344CB8AC3E}">
        <p14:creationId xmlns:p14="http://schemas.microsoft.com/office/powerpoint/2010/main" val="129079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BBF0D-DC46-8D4E-8196-4A1EAAEA057B}"/>
              </a:ext>
            </a:extLst>
          </p:cNvPr>
          <p:cNvSpPr>
            <a:spLocks noGrp="1"/>
          </p:cNvSpPr>
          <p:nvPr>
            <p:ph type="title"/>
          </p:nvPr>
        </p:nvSpPr>
        <p:spPr/>
        <p:txBody>
          <a:bodyPr/>
          <a:lstStyle/>
          <a:p>
            <a:r>
              <a:rPr lang="en" altLang="zh-CN" dirty="0"/>
              <a:t>Effect of Pre-training in GPT</a:t>
            </a:r>
            <a:endParaRPr kumimoji="1" lang="zh-CN" altLang="en-US" dirty="0"/>
          </a:p>
        </p:txBody>
      </p:sp>
      <p:sp>
        <p:nvSpPr>
          <p:cNvPr id="3" name="内容占位符 2">
            <a:extLst>
              <a:ext uri="{FF2B5EF4-FFF2-40B4-BE49-F238E27FC236}">
                <a16:creationId xmlns:a16="http://schemas.microsoft.com/office/drawing/2014/main" id="{4B074BC5-A595-8F40-AA4D-6DFB7830696E}"/>
              </a:ext>
            </a:extLst>
          </p:cNvPr>
          <p:cNvSpPr>
            <a:spLocks noGrp="1"/>
          </p:cNvSpPr>
          <p:nvPr>
            <p:ph idx="1"/>
          </p:nvPr>
        </p:nvSpPr>
        <p:spPr>
          <a:xfrm>
            <a:off x="838200" y="1825625"/>
            <a:ext cx="5615152" cy="1716361"/>
          </a:xfrm>
        </p:spPr>
        <p:txBody>
          <a:bodyPr/>
          <a:lstStyle/>
          <a:p>
            <a:r>
              <a:rPr lang="en" altLang="zh-CN" dirty="0"/>
              <a:t>As </a:t>
            </a:r>
            <a:r>
              <a:rPr lang="en" altLang="zh-CN" dirty="0">
                <a:solidFill>
                  <a:srgbClr val="C00000"/>
                </a:solidFill>
              </a:rPr>
              <a:t>more layers </a:t>
            </a:r>
            <a:r>
              <a:rPr lang="en" altLang="zh-CN" dirty="0"/>
              <a:t>are transferred, performance </a:t>
            </a:r>
            <a:r>
              <a:rPr lang="en" altLang="zh-CN" dirty="0">
                <a:solidFill>
                  <a:srgbClr val="C00000"/>
                </a:solidFill>
              </a:rPr>
              <a:t>improves</a:t>
            </a:r>
            <a:r>
              <a:rPr lang="en" altLang="zh-CN" dirty="0"/>
              <a:t> on RACE (a large-scale reading comprehension dataset) and </a:t>
            </a:r>
            <a:r>
              <a:rPr lang="en" altLang="zh-CN" dirty="0" err="1"/>
              <a:t>MultiNLI</a:t>
            </a:r>
            <a:endParaRPr lang="en" altLang="zh-CN" dirty="0"/>
          </a:p>
        </p:txBody>
      </p:sp>
      <p:sp>
        <p:nvSpPr>
          <p:cNvPr id="4" name="灯片编号占位符 3">
            <a:extLst>
              <a:ext uri="{FF2B5EF4-FFF2-40B4-BE49-F238E27FC236}">
                <a16:creationId xmlns:a16="http://schemas.microsoft.com/office/drawing/2014/main" id="{784C8F11-50C1-8741-AB19-FF8DBDFEE15A}"/>
              </a:ext>
            </a:extLst>
          </p:cNvPr>
          <p:cNvSpPr>
            <a:spLocks noGrp="1"/>
          </p:cNvSpPr>
          <p:nvPr>
            <p:ph type="sldNum" sz="quarter" idx="12"/>
          </p:nvPr>
        </p:nvSpPr>
        <p:spPr/>
        <p:txBody>
          <a:bodyPr/>
          <a:lstStyle/>
          <a:p>
            <a:fld id="{4473EC36-CE96-B04F-B43E-A9C5C627468A}" type="slidenum">
              <a:rPr lang="en-US" smtClean="0"/>
              <a:t>20</a:t>
            </a:fld>
            <a:endParaRPr lang="en-US"/>
          </a:p>
        </p:txBody>
      </p:sp>
      <p:pic>
        <p:nvPicPr>
          <p:cNvPr id="6" name="图片 5">
            <a:extLst>
              <a:ext uri="{FF2B5EF4-FFF2-40B4-BE49-F238E27FC236}">
                <a16:creationId xmlns:a16="http://schemas.microsoft.com/office/drawing/2014/main" id="{F66F1F0F-C29C-064A-8B6D-4A94FA7E1A40}"/>
              </a:ext>
            </a:extLst>
          </p:cNvPr>
          <p:cNvPicPr>
            <a:picLocks noChangeAspect="1"/>
          </p:cNvPicPr>
          <p:nvPr/>
        </p:nvPicPr>
        <p:blipFill>
          <a:blip r:embed="rId2"/>
          <a:stretch>
            <a:fillRect/>
          </a:stretch>
        </p:blipFill>
        <p:spPr>
          <a:xfrm>
            <a:off x="2485363" y="3428999"/>
            <a:ext cx="7678797" cy="3292475"/>
          </a:xfrm>
          <a:prstGeom prst="rect">
            <a:avLst/>
          </a:prstGeom>
        </p:spPr>
      </p:pic>
      <p:sp>
        <p:nvSpPr>
          <p:cNvPr id="7" name="内容占位符 2">
            <a:extLst>
              <a:ext uri="{FF2B5EF4-FFF2-40B4-BE49-F238E27FC236}">
                <a16:creationId xmlns:a16="http://schemas.microsoft.com/office/drawing/2014/main" id="{1158805A-9DD9-164E-A397-CE4BA9CAA81C}"/>
              </a:ext>
            </a:extLst>
          </p:cNvPr>
          <p:cNvSpPr txBox="1">
            <a:spLocks/>
          </p:cNvSpPr>
          <p:nvPr/>
        </p:nvSpPr>
        <p:spPr>
          <a:xfrm>
            <a:off x="6842234" y="1847850"/>
            <a:ext cx="5226270" cy="13255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t>Zero-shot performance of Transformer vs. LSTM as a function of the </a:t>
            </a:r>
            <a:r>
              <a:rPr lang="en" altLang="zh-CN" dirty="0">
                <a:solidFill>
                  <a:srgbClr val="C00000"/>
                </a:solidFill>
              </a:rPr>
              <a:t># of pre-training updates</a:t>
            </a:r>
            <a:endParaRPr kumimoji="1" lang="en" altLang="zh-CN" dirty="0">
              <a:solidFill>
                <a:srgbClr val="C00000"/>
              </a:solidFill>
            </a:endParaRPr>
          </a:p>
          <a:p>
            <a:endParaRPr kumimoji="1" lang="zh-CN" altLang="en-US" dirty="0"/>
          </a:p>
        </p:txBody>
      </p:sp>
    </p:spTree>
    <p:extLst>
      <p:ext uri="{BB962C8B-B14F-4D97-AF65-F5344CB8AC3E}">
        <p14:creationId xmlns:p14="http://schemas.microsoft.com/office/powerpoint/2010/main" val="429142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24141-0264-6B41-A0AA-293C27EFD28A}"/>
              </a:ext>
            </a:extLst>
          </p:cNvPr>
          <p:cNvSpPr>
            <a:spLocks noGrp="1"/>
          </p:cNvSpPr>
          <p:nvPr>
            <p:ph type="title"/>
          </p:nvPr>
        </p:nvSpPr>
        <p:spPr/>
        <p:txBody>
          <a:bodyPr/>
          <a:lstStyle/>
          <a:p>
            <a:r>
              <a:rPr kumimoji="1" lang="en-US" altLang="zh-CN" dirty="0"/>
              <a:t>Stronger GPT-2</a:t>
            </a:r>
            <a:endParaRPr kumimoji="1" lang="zh-CN" altLang="en-US" dirty="0"/>
          </a:p>
        </p:txBody>
      </p:sp>
      <p:sp>
        <p:nvSpPr>
          <p:cNvPr id="4" name="内容占位符 2">
            <a:extLst>
              <a:ext uri="{FF2B5EF4-FFF2-40B4-BE49-F238E27FC236}">
                <a16:creationId xmlns:a16="http://schemas.microsoft.com/office/drawing/2014/main" id="{88489E04-5BDA-4647-A7CB-95630ACB3FAD}"/>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Alec Radford</a:t>
            </a:r>
            <a:r>
              <a:rPr lang="en-US" altLang="zh-CN" sz="1800" dirty="0"/>
              <a:t>, et al. </a:t>
            </a:r>
            <a:r>
              <a:rPr lang="en-US" altLang="zh-CN" sz="1800" i="1" dirty="0"/>
              <a:t>Language Models are Unsupervised Multitask Learners. </a:t>
            </a:r>
            <a:r>
              <a:rPr lang="en-US" altLang="zh-CN" sz="1800" dirty="0" err="1"/>
              <a:t>OpenAI</a:t>
            </a:r>
            <a:r>
              <a:rPr lang="en-US" altLang="zh-CN" sz="1800" dirty="0"/>
              <a:t> 2018.</a:t>
            </a:r>
          </a:p>
        </p:txBody>
      </p:sp>
      <p:pic>
        <p:nvPicPr>
          <p:cNvPr id="9" name="内容占位符 8">
            <a:extLst>
              <a:ext uri="{FF2B5EF4-FFF2-40B4-BE49-F238E27FC236}">
                <a16:creationId xmlns:a16="http://schemas.microsoft.com/office/drawing/2014/main" id="{B0F4BED8-4D01-2745-8C4B-A8AE51A7D7F1}"/>
              </a:ext>
            </a:extLst>
          </p:cNvPr>
          <p:cNvPicPr>
            <a:picLocks noGrp="1" noChangeAspect="1"/>
          </p:cNvPicPr>
          <p:nvPr>
            <p:ph idx="1"/>
          </p:nvPr>
        </p:nvPicPr>
        <p:blipFill>
          <a:blip r:embed="rId3"/>
          <a:stretch>
            <a:fillRect/>
          </a:stretch>
        </p:blipFill>
        <p:spPr>
          <a:xfrm>
            <a:off x="838200" y="2010366"/>
            <a:ext cx="10515600" cy="3664864"/>
          </a:xfrm>
        </p:spPr>
      </p:pic>
      <p:pic>
        <p:nvPicPr>
          <p:cNvPr id="10" name="图片 9">
            <a:extLst>
              <a:ext uri="{FF2B5EF4-FFF2-40B4-BE49-F238E27FC236}">
                <a16:creationId xmlns:a16="http://schemas.microsoft.com/office/drawing/2014/main" id="{77AD86F7-2121-714B-9B6D-831945E72E69}"/>
              </a:ext>
            </a:extLst>
          </p:cNvPr>
          <p:cNvPicPr>
            <a:picLocks noChangeAspect="1"/>
          </p:cNvPicPr>
          <p:nvPr/>
        </p:nvPicPr>
        <p:blipFill>
          <a:blip r:embed="rId4"/>
          <a:stretch>
            <a:fillRect/>
          </a:stretch>
        </p:blipFill>
        <p:spPr>
          <a:xfrm>
            <a:off x="838200" y="1690688"/>
            <a:ext cx="3243405" cy="1683004"/>
          </a:xfrm>
          <a:prstGeom prst="rect">
            <a:avLst/>
          </a:prstGeom>
        </p:spPr>
      </p:pic>
      <p:sp>
        <p:nvSpPr>
          <p:cNvPr id="11" name="灯片编号占位符 10">
            <a:extLst>
              <a:ext uri="{FF2B5EF4-FFF2-40B4-BE49-F238E27FC236}">
                <a16:creationId xmlns:a16="http://schemas.microsoft.com/office/drawing/2014/main" id="{493F961F-A019-E344-A3CE-C06C4AE3D821}"/>
              </a:ext>
            </a:extLst>
          </p:cNvPr>
          <p:cNvSpPr>
            <a:spLocks noGrp="1"/>
          </p:cNvSpPr>
          <p:nvPr>
            <p:ph type="sldNum" sz="quarter" idx="12"/>
          </p:nvPr>
        </p:nvSpPr>
        <p:spPr/>
        <p:txBody>
          <a:bodyPr/>
          <a:lstStyle/>
          <a:p>
            <a:fld id="{4473EC36-CE96-B04F-B43E-A9C5C627468A}" type="slidenum">
              <a:rPr lang="en-US" smtClean="0"/>
              <a:t>21</a:t>
            </a:fld>
            <a:endParaRPr lang="en-US"/>
          </a:p>
        </p:txBody>
      </p:sp>
    </p:spTree>
    <p:extLst>
      <p:ext uri="{BB962C8B-B14F-4D97-AF65-F5344CB8AC3E}">
        <p14:creationId xmlns:p14="http://schemas.microsoft.com/office/powerpoint/2010/main" val="391366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24141-0264-6B41-A0AA-293C27EFD28A}"/>
              </a:ext>
            </a:extLst>
          </p:cNvPr>
          <p:cNvSpPr>
            <a:spLocks noGrp="1"/>
          </p:cNvSpPr>
          <p:nvPr>
            <p:ph type="title"/>
          </p:nvPr>
        </p:nvSpPr>
        <p:spPr/>
        <p:txBody>
          <a:bodyPr/>
          <a:lstStyle/>
          <a:p>
            <a:r>
              <a:rPr kumimoji="1" lang="en-US" altLang="zh-CN" dirty="0"/>
              <a:t>GPT-2 Results</a:t>
            </a:r>
            <a:endParaRPr kumimoji="1" lang="zh-CN" altLang="en-US" dirty="0"/>
          </a:p>
        </p:txBody>
      </p:sp>
      <p:sp>
        <p:nvSpPr>
          <p:cNvPr id="3" name="内容占位符 2">
            <a:extLst>
              <a:ext uri="{FF2B5EF4-FFF2-40B4-BE49-F238E27FC236}">
                <a16:creationId xmlns:a16="http://schemas.microsoft.com/office/drawing/2014/main" id="{A55A5A6E-5C23-EF44-8584-5E8B777FBE08}"/>
              </a:ext>
            </a:extLst>
          </p:cNvPr>
          <p:cNvSpPr>
            <a:spLocks noGrp="1"/>
          </p:cNvSpPr>
          <p:nvPr>
            <p:ph idx="1"/>
          </p:nvPr>
        </p:nvSpPr>
        <p:spPr/>
        <p:txBody>
          <a:bodyPr/>
          <a:lstStyle/>
          <a:p>
            <a:r>
              <a:rPr lang="en" altLang="zh-CN" dirty="0"/>
              <a:t>GPT-2, a larger version (1.5B) of GPT trained on more data, was shown to produce relatively convincing samples of natural language</a:t>
            </a:r>
          </a:p>
          <a:p>
            <a:endParaRPr kumimoji="1" lang="zh-CN" altLang="en-US" dirty="0"/>
          </a:p>
        </p:txBody>
      </p:sp>
      <p:sp>
        <p:nvSpPr>
          <p:cNvPr id="4" name="内容占位符 2">
            <a:extLst>
              <a:ext uri="{FF2B5EF4-FFF2-40B4-BE49-F238E27FC236}">
                <a16:creationId xmlns:a16="http://schemas.microsoft.com/office/drawing/2014/main" id="{88489E04-5BDA-4647-A7CB-95630ACB3FAD}"/>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Alec Radford</a:t>
            </a:r>
            <a:r>
              <a:rPr lang="en-US" altLang="zh-CN" sz="1800" dirty="0"/>
              <a:t>, et al. </a:t>
            </a:r>
            <a:r>
              <a:rPr lang="en-US" altLang="zh-CN" sz="1800" i="1" dirty="0"/>
              <a:t>Language Models are Unsupervised Multitask Learners. </a:t>
            </a:r>
            <a:r>
              <a:rPr lang="en-US" altLang="zh-CN" sz="1800" dirty="0" err="1"/>
              <a:t>OpenAI</a:t>
            </a:r>
            <a:r>
              <a:rPr lang="en-US" altLang="zh-CN" sz="1800" dirty="0"/>
              <a:t> 2018.</a:t>
            </a:r>
          </a:p>
        </p:txBody>
      </p:sp>
      <p:pic>
        <p:nvPicPr>
          <p:cNvPr id="6" name="图片 5">
            <a:extLst>
              <a:ext uri="{FF2B5EF4-FFF2-40B4-BE49-F238E27FC236}">
                <a16:creationId xmlns:a16="http://schemas.microsoft.com/office/drawing/2014/main" id="{9D5E3AC0-825A-2F45-BA43-81B8B321516A}"/>
              </a:ext>
            </a:extLst>
          </p:cNvPr>
          <p:cNvPicPr>
            <a:picLocks noChangeAspect="1"/>
          </p:cNvPicPr>
          <p:nvPr/>
        </p:nvPicPr>
        <p:blipFill>
          <a:blip r:embed="rId3"/>
          <a:stretch>
            <a:fillRect/>
          </a:stretch>
        </p:blipFill>
        <p:spPr>
          <a:xfrm>
            <a:off x="838199" y="2922596"/>
            <a:ext cx="10515599" cy="3061630"/>
          </a:xfrm>
          <a:prstGeom prst="rect">
            <a:avLst/>
          </a:prstGeom>
        </p:spPr>
      </p:pic>
      <p:sp>
        <p:nvSpPr>
          <p:cNvPr id="7" name="灯片编号占位符 6">
            <a:extLst>
              <a:ext uri="{FF2B5EF4-FFF2-40B4-BE49-F238E27FC236}">
                <a16:creationId xmlns:a16="http://schemas.microsoft.com/office/drawing/2014/main" id="{E0FD2F6B-8579-A24D-A9A8-B1D9368F23EE}"/>
              </a:ext>
            </a:extLst>
          </p:cNvPr>
          <p:cNvSpPr>
            <a:spLocks noGrp="1"/>
          </p:cNvSpPr>
          <p:nvPr>
            <p:ph type="sldNum" sz="quarter" idx="12"/>
          </p:nvPr>
        </p:nvSpPr>
        <p:spPr/>
        <p:txBody>
          <a:bodyPr/>
          <a:lstStyle/>
          <a:p>
            <a:fld id="{4473EC36-CE96-B04F-B43E-A9C5C627468A}" type="slidenum">
              <a:rPr lang="en-US" smtClean="0"/>
              <a:t>22</a:t>
            </a:fld>
            <a:endParaRPr lang="en-US"/>
          </a:p>
        </p:txBody>
      </p:sp>
    </p:spTree>
    <p:extLst>
      <p:ext uri="{BB962C8B-B14F-4D97-AF65-F5344CB8AC3E}">
        <p14:creationId xmlns:p14="http://schemas.microsoft.com/office/powerpoint/2010/main" val="309089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3DA9E-8D05-1841-8F20-E635139EDD72}"/>
              </a:ext>
            </a:extLst>
          </p:cNvPr>
          <p:cNvSpPr>
            <a:spLocks noGrp="1"/>
          </p:cNvSpPr>
          <p:nvPr>
            <p:ph type="title"/>
          </p:nvPr>
        </p:nvSpPr>
        <p:spPr/>
        <p:txBody>
          <a:bodyPr/>
          <a:lstStyle/>
          <a:p>
            <a:r>
              <a:rPr kumimoji="1" lang="en-US" altLang="zh-CN" dirty="0"/>
              <a:t>Stronger GPT-3</a:t>
            </a:r>
            <a:endParaRPr kumimoji="1" lang="zh-CN" altLang="en-US" dirty="0"/>
          </a:p>
        </p:txBody>
      </p:sp>
      <p:pic>
        <p:nvPicPr>
          <p:cNvPr id="6" name="内容占位符 5">
            <a:extLst>
              <a:ext uri="{FF2B5EF4-FFF2-40B4-BE49-F238E27FC236}">
                <a16:creationId xmlns:a16="http://schemas.microsoft.com/office/drawing/2014/main" id="{21FF2FC3-EDFC-3546-80D1-FF952A325029}"/>
              </a:ext>
            </a:extLst>
          </p:cNvPr>
          <p:cNvPicPr>
            <a:picLocks noGrp="1" noChangeAspect="1"/>
          </p:cNvPicPr>
          <p:nvPr>
            <p:ph idx="1"/>
          </p:nvPr>
        </p:nvPicPr>
        <p:blipFill>
          <a:blip r:embed="rId3"/>
          <a:stretch>
            <a:fillRect/>
          </a:stretch>
        </p:blipFill>
        <p:spPr>
          <a:xfrm>
            <a:off x="3931282" y="1532192"/>
            <a:ext cx="7422518" cy="2044007"/>
          </a:xfrm>
        </p:spPr>
      </p:pic>
      <p:sp>
        <p:nvSpPr>
          <p:cNvPr id="4" name="内容占位符 2">
            <a:extLst>
              <a:ext uri="{FF2B5EF4-FFF2-40B4-BE49-F238E27FC236}">
                <a16:creationId xmlns:a16="http://schemas.microsoft.com/office/drawing/2014/main" id="{07F43A6B-1B97-0241-9D3B-03CAFC7CEAFE}"/>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Tom B. Brown</a:t>
            </a:r>
            <a:r>
              <a:rPr lang="en-US" altLang="zh-CN" sz="1800" dirty="0"/>
              <a:t>, et al.</a:t>
            </a:r>
            <a:r>
              <a:rPr lang="en-US" altLang="zh-CN" sz="1800" i="1" dirty="0"/>
              <a:t> Language Models are Few-Shot Learners. </a:t>
            </a:r>
            <a:r>
              <a:rPr lang="en-US" altLang="zh-CN" sz="1800" dirty="0" err="1"/>
              <a:t>NeurIPS</a:t>
            </a:r>
            <a:r>
              <a:rPr lang="en-US" altLang="zh-CN" sz="1800" dirty="0"/>
              <a:t> 2020.</a:t>
            </a:r>
          </a:p>
        </p:txBody>
      </p:sp>
      <p:pic>
        <p:nvPicPr>
          <p:cNvPr id="8" name="图片 7">
            <a:extLst>
              <a:ext uri="{FF2B5EF4-FFF2-40B4-BE49-F238E27FC236}">
                <a16:creationId xmlns:a16="http://schemas.microsoft.com/office/drawing/2014/main" id="{AE3EF2B1-7083-5C4C-A3A0-5695D36C3D18}"/>
              </a:ext>
            </a:extLst>
          </p:cNvPr>
          <p:cNvPicPr>
            <a:picLocks noChangeAspect="1"/>
          </p:cNvPicPr>
          <p:nvPr/>
        </p:nvPicPr>
        <p:blipFill>
          <a:blip r:embed="rId4"/>
          <a:stretch>
            <a:fillRect/>
          </a:stretch>
        </p:blipFill>
        <p:spPr>
          <a:xfrm>
            <a:off x="5810281" y="3572543"/>
            <a:ext cx="5543519" cy="3016793"/>
          </a:xfrm>
          <a:prstGeom prst="rect">
            <a:avLst/>
          </a:prstGeom>
        </p:spPr>
      </p:pic>
      <p:sp>
        <p:nvSpPr>
          <p:cNvPr id="9" name="内容占位符 2">
            <a:extLst>
              <a:ext uri="{FF2B5EF4-FFF2-40B4-BE49-F238E27FC236}">
                <a16:creationId xmlns:a16="http://schemas.microsoft.com/office/drawing/2014/main" id="{A869F005-A391-9E48-AA9A-A3D969666A7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t>8 varying sizes</a:t>
            </a:r>
          </a:p>
          <a:p>
            <a:endParaRPr lang="en" altLang="zh-CN" dirty="0"/>
          </a:p>
          <a:p>
            <a:endParaRPr lang="en" altLang="zh-CN" dirty="0"/>
          </a:p>
          <a:p>
            <a:endParaRPr lang="en" altLang="zh-CN" dirty="0"/>
          </a:p>
          <a:p>
            <a:r>
              <a:rPr lang="en" altLang="zh-CN" dirty="0"/>
              <a:t>Total compute used during training</a:t>
            </a:r>
            <a:endParaRPr kumimoji="1" lang="zh-CN" altLang="en-US" dirty="0"/>
          </a:p>
        </p:txBody>
      </p:sp>
      <p:sp>
        <p:nvSpPr>
          <p:cNvPr id="10" name="灯片编号占位符 9">
            <a:extLst>
              <a:ext uri="{FF2B5EF4-FFF2-40B4-BE49-F238E27FC236}">
                <a16:creationId xmlns:a16="http://schemas.microsoft.com/office/drawing/2014/main" id="{8F52B28E-5EEA-5F40-8B49-ABC57B2F63DF}"/>
              </a:ext>
            </a:extLst>
          </p:cNvPr>
          <p:cNvSpPr>
            <a:spLocks noGrp="1"/>
          </p:cNvSpPr>
          <p:nvPr>
            <p:ph type="sldNum" sz="quarter" idx="12"/>
          </p:nvPr>
        </p:nvSpPr>
        <p:spPr/>
        <p:txBody>
          <a:bodyPr/>
          <a:lstStyle/>
          <a:p>
            <a:fld id="{4473EC36-CE96-B04F-B43E-A9C5C627468A}" type="slidenum">
              <a:rPr lang="en-US" smtClean="0"/>
              <a:t>23</a:t>
            </a:fld>
            <a:endParaRPr lang="en-US"/>
          </a:p>
        </p:txBody>
      </p:sp>
    </p:spTree>
    <p:extLst>
      <p:ext uri="{BB962C8B-B14F-4D97-AF65-F5344CB8AC3E}">
        <p14:creationId xmlns:p14="http://schemas.microsoft.com/office/powerpoint/2010/main" val="361959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3DA9E-8D05-1841-8F20-E635139EDD72}"/>
              </a:ext>
            </a:extLst>
          </p:cNvPr>
          <p:cNvSpPr>
            <a:spLocks noGrp="1"/>
          </p:cNvSpPr>
          <p:nvPr>
            <p:ph type="title"/>
          </p:nvPr>
        </p:nvSpPr>
        <p:spPr/>
        <p:txBody>
          <a:bodyPr/>
          <a:lstStyle/>
          <a:p>
            <a:r>
              <a:rPr kumimoji="1" lang="en-US" altLang="zh-CN" dirty="0"/>
              <a:t>GPT-3 with In-context Learning</a:t>
            </a:r>
            <a:endParaRPr kumimoji="1" lang="zh-CN" altLang="en-US" dirty="0"/>
          </a:p>
        </p:txBody>
      </p:sp>
      <p:sp>
        <p:nvSpPr>
          <p:cNvPr id="5" name="内容占位符 4">
            <a:extLst>
              <a:ext uri="{FF2B5EF4-FFF2-40B4-BE49-F238E27FC236}">
                <a16:creationId xmlns:a16="http://schemas.microsoft.com/office/drawing/2014/main" id="{16CCD04C-4FC9-234A-8F6D-B520981E8B39}"/>
              </a:ext>
            </a:extLst>
          </p:cNvPr>
          <p:cNvSpPr>
            <a:spLocks noGrp="1"/>
          </p:cNvSpPr>
          <p:nvPr>
            <p:ph idx="1"/>
          </p:nvPr>
        </p:nvSpPr>
        <p:spPr/>
        <p:txBody>
          <a:bodyPr/>
          <a:lstStyle/>
          <a:p>
            <a:r>
              <a:rPr lang="en" altLang="zh-CN" dirty="0"/>
              <a:t>Large language models seem to perform learning </a:t>
            </a:r>
            <a:r>
              <a:rPr lang="en" altLang="zh-CN" dirty="0">
                <a:solidFill>
                  <a:srgbClr val="C00000"/>
                </a:solidFill>
              </a:rPr>
              <a:t>without gradient steps </a:t>
            </a:r>
            <a:r>
              <a:rPr lang="en" altLang="zh-CN" dirty="0"/>
              <a:t>simply from provided examples within their contexts</a:t>
            </a:r>
          </a:p>
          <a:p>
            <a:endParaRPr lang="zh-CN" altLang="en-US" dirty="0"/>
          </a:p>
        </p:txBody>
      </p:sp>
      <p:pic>
        <p:nvPicPr>
          <p:cNvPr id="9" name="图片 8">
            <a:extLst>
              <a:ext uri="{FF2B5EF4-FFF2-40B4-BE49-F238E27FC236}">
                <a16:creationId xmlns:a16="http://schemas.microsoft.com/office/drawing/2014/main" id="{41BC8CE0-1D69-F043-8727-716139D79E5F}"/>
              </a:ext>
            </a:extLst>
          </p:cNvPr>
          <p:cNvPicPr>
            <a:picLocks noChangeAspect="1"/>
          </p:cNvPicPr>
          <p:nvPr/>
        </p:nvPicPr>
        <p:blipFill>
          <a:blip r:embed="rId2"/>
          <a:stretch>
            <a:fillRect/>
          </a:stretch>
        </p:blipFill>
        <p:spPr>
          <a:xfrm>
            <a:off x="655320" y="3030728"/>
            <a:ext cx="3858417" cy="2382520"/>
          </a:xfrm>
          <a:prstGeom prst="rect">
            <a:avLst/>
          </a:prstGeom>
        </p:spPr>
      </p:pic>
      <p:pic>
        <p:nvPicPr>
          <p:cNvPr id="11" name="图片 10">
            <a:extLst>
              <a:ext uri="{FF2B5EF4-FFF2-40B4-BE49-F238E27FC236}">
                <a16:creationId xmlns:a16="http://schemas.microsoft.com/office/drawing/2014/main" id="{D6EA202A-3930-574E-8833-1735921331E2}"/>
              </a:ext>
            </a:extLst>
          </p:cNvPr>
          <p:cNvPicPr>
            <a:picLocks noChangeAspect="1"/>
          </p:cNvPicPr>
          <p:nvPr/>
        </p:nvPicPr>
        <p:blipFill>
          <a:blip r:embed="rId3"/>
          <a:stretch>
            <a:fillRect/>
          </a:stretch>
        </p:blipFill>
        <p:spPr>
          <a:xfrm>
            <a:off x="4513737" y="3030728"/>
            <a:ext cx="3763538" cy="1950293"/>
          </a:xfrm>
          <a:prstGeom prst="rect">
            <a:avLst/>
          </a:prstGeom>
        </p:spPr>
      </p:pic>
      <p:pic>
        <p:nvPicPr>
          <p:cNvPr id="13" name="图片 12">
            <a:extLst>
              <a:ext uri="{FF2B5EF4-FFF2-40B4-BE49-F238E27FC236}">
                <a16:creationId xmlns:a16="http://schemas.microsoft.com/office/drawing/2014/main" id="{C36A6E72-EA4D-0745-9B32-CC41474ACA1F}"/>
              </a:ext>
            </a:extLst>
          </p:cNvPr>
          <p:cNvPicPr>
            <a:picLocks noChangeAspect="1"/>
          </p:cNvPicPr>
          <p:nvPr/>
        </p:nvPicPr>
        <p:blipFill>
          <a:blip r:embed="rId4"/>
          <a:stretch>
            <a:fillRect/>
          </a:stretch>
        </p:blipFill>
        <p:spPr>
          <a:xfrm>
            <a:off x="8277275" y="3030728"/>
            <a:ext cx="3689743" cy="1623487"/>
          </a:xfrm>
          <a:prstGeom prst="rect">
            <a:avLst/>
          </a:prstGeom>
        </p:spPr>
      </p:pic>
      <p:sp>
        <p:nvSpPr>
          <p:cNvPr id="14" name="灯片编号占位符 13">
            <a:extLst>
              <a:ext uri="{FF2B5EF4-FFF2-40B4-BE49-F238E27FC236}">
                <a16:creationId xmlns:a16="http://schemas.microsoft.com/office/drawing/2014/main" id="{EA6CCC1B-E519-8342-ABE2-B95EED16E60E}"/>
              </a:ext>
            </a:extLst>
          </p:cNvPr>
          <p:cNvSpPr>
            <a:spLocks noGrp="1"/>
          </p:cNvSpPr>
          <p:nvPr>
            <p:ph type="sldNum" sz="quarter" idx="12"/>
          </p:nvPr>
        </p:nvSpPr>
        <p:spPr/>
        <p:txBody>
          <a:bodyPr/>
          <a:lstStyle/>
          <a:p>
            <a:fld id="{4473EC36-CE96-B04F-B43E-A9C5C627468A}" type="slidenum">
              <a:rPr lang="en-US" smtClean="0"/>
              <a:t>24</a:t>
            </a:fld>
            <a:endParaRPr lang="en-US"/>
          </a:p>
        </p:txBody>
      </p:sp>
    </p:spTree>
    <p:extLst>
      <p:ext uri="{BB962C8B-B14F-4D97-AF65-F5344CB8AC3E}">
        <p14:creationId xmlns:p14="http://schemas.microsoft.com/office/powerpoint/2010/main" val="14180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159B5-9140-BE48-B0AB-EE5EADE729CC}"/>
              </a:ext>
            </a:extLst>
          </p:cNvPr>
          <p:cNvSpPr>
            <a:spLocks noGrp="1"/>
          </p:cNvSpPr>
          <p:nvPr>
            <p:ph type="title"/>
          </p:nvPr>
        </p:nvSpPr>
        <p:spPr/>
        <p:txBody>
          <a:bodyPr/>
          <a:lstStyle/>
          <a:p>
            <a:r>
              <a:rPr kumimoji="1" lang="en-US" altLang="zh-CN" dirty="0"/>
              <a:t>GPT-3 with In-context Learning</a:t>
            </a:r>
            <a:endParaRPr kumimoji="1" lang="zh-CN" altLang="en-US" dirty="0"/>
          </a:p>
        </p:txBody>
      </p:sp>
      <p:sp>
        <p:nvSpPr>
          <p:cNvPr id="3" name="内容占位符 2">
            <a:extLst>
              <a:ext uri="{FF2B5EF4-FFF2-40B4-BE49-F238E27FC236}">
                <a16:creationId xmlns:a16="http://schemas.microsoft.com/office/drawing/2014/main" id="{372DB36A-C161-EE41-AE45-E38FF938E191}"/>
              </a:ext>
            </a:extLst>
          </p:cNvPr>
          <p:cNvSpPr>
            <a:spLocks noGrp="1"/>
          </p:cNvSpPr>
          <p:nvPr>
            <p:ph idx="1"/>
          </p:nvPr>
        </p:nvSpPr>
        <p:spPr/>
        <p:txBody>
          <a:bodyPr/>
          <a:lstStyle/>
          <a:p>
            <a:r>
              <a:rPr lang="en" altLang="zh-CN" dirty="0"/>
              <a:t>Aggregate performance for all 42 accuracy-denominated benchmarks</a:t>
            </a:r>
          </a:p>
          <a:p>
            <a:r>
              <a:rPr lang="en" altLang="zh-CN" dirty="0"/>
              <a:t>Zero-shot performance </a:t>
            </a:r>
            <a:r>
              <a:rPr lang="en" altLang="zh-CN" dirty="0">
                <a:solidFill>
                  <a:srgbClr val="C00000"/>
                </a:solidFill>
              </a:rPr>
              <a:t>improves </a:t>
            </a:r>
          </a:p>
          <a:p>
            <a:pPr marL="0" indent="0">
              <a:buNone/>
            </a:pPr>
            <a:r>
              <a:rPr lang="en" altLang="zh-CN" dirty="0">
                <a:solidFill>
                  <a:srgbClr val="C00000"/>
                </a:solidFill>
              </a:rPr>
              <a:t>   steadily with model size</a:t>
            </a:r>
          </a:p>
          <a:p>
            <a:r>
              <a:rPr lang="en" altLang="zh-CN" dirty="0"/>
              <a:t>Few-shot performance </a:t>
            </a:r>
            <a:r>
              <a:rPr lang="en" altLang="zh-CN" dirty="0">
                <a:solidFill>
                  <a:srgbClr val="C00000"/>
                </a:solidFill>
              </a:rPr>
              <a:t>increases</a:t>
            </a:r>
          </a:p>
          <a:p>
            <a:pPr marL="0" indent="0">
              <a:buNone/>
            </a:pPr>
            <a:r>
              <a:rPr lang="en" altLang="zh-CN" dirty="0">
                <a:solidFill>
                  <a:srgbClr val="C00000"/>
                </a:solidFill>
              </a:rPr>
              <a:t>   more rapidly</a:t>
            </a:r>
            <a:r>
              <a:rPr lang="en" altLang="zh-CN" dirty="0"/>
              <a:t>, demonstrating that</a:t>
            </a:r>
          </a:p>
          <a:p>
            <a:pPr marL="0" indent="0">
              <a:buNone/>
            </a:pPr>
            <a:r>
              <a:rPr lang="en" altLang="zh-CN" dirty="0"/>
              <a:t>   </a:t>
            </a:r>
            <a:r>
              <a:rPr lang="en" altLang="zh-CN" dirty="0">
                <a:solidFill>
                  <a:srgbClr val="C00000"/>
                </a:solidFill>
              </a:rPr>
              <a:t>larger</a:t>
            </a:r>
            <a:r>
              <a:rPr lang="en" altLang="zh-CN" dirty="0"/>
              <a:t> models are </a:t>
            </a:r>
            <a:r>
              <a:rPr lang="en" altLang="zh-CN" dirty="0">
                <a:solidFill>
                  <a:srgbClr val="C00000"/>
                </a:solidFill>
              </a:rPr>
              <a:t>more good</a:t>
            </a:r>
          </a:p>
          <a:p>
            <a:pPr marL="0" indent="0">
              <a:buNone/>
            </a:pPr>
            <a:r>
              <a:rPr lang="en" altLang="zh-CN" dirty="0">
                <a:solidFill>
                  <a:srgbClr val="C00000"/>
                </a:solidFill>
              </a:rPr>
              <a:t>   at </a:t>
            </a:r>
            <a:r>
              <a:rPr lang="en" altLang="zh-CN" dirty="0"/>
              <a:t>in-context learning</a:t>
            </a:r>
            <a:endParaRPr kumimoji="1" lang="zh-CN" altLang="en-US" dirty="0"/>
          </a:p>
        </p:txBody>
      </p:sp>
      <p:pic>
        <p:nvPicPr>
          <p:cNvPr id="5" name="图片 4">
            <a:extLst>
              <a:ext uri="{FF2B5EF4-FFF2-40B4-BE49-F238E27FC236}">
                <a16:creationId xmlns:a16="http://schemas.microsoft.com/office/drawing/2014/main" id="{5CC90A41-3FCB-CA42-8ADE-CF5EA2F3A7BF}"/>
              </a:ext>
            </a:extLst>
          </p:cNvPr>
          <p:cNvPicPr>
            <a:picLocks noChangeAspect="1"/>
          </p:cNvPicPr>
          <p:nvPr/>
        </p:nvPicPr>
        <p:blipFill>
          <a:blip r:embed="rId2"/>
          <a:stretch>
            <a:fillRect/>
          </a:stretch>
        </p:blipFill>
        <p:spPr>
          <a:xfrm>
            <a:off x="5928958" y="2804159"/>
            <a:ext cx="5424841" cy="3372803"/>
          </a:xfrm>
          <a:prstGeom prst="rect">
            <a:avLst/>
          </a:prstGeom>
        </p:spPr>
      </p:pic>
      <p:sp>
        <p:nvSpPr>
          <p:cNvPr id="6" name="灯片编号占位符 5">
            <a:extLst>
              <a:ext uri="{FF2B5EF4-FFF2-40B4-BE49-F238E27FC236}">
                <a16:creationId xmlns:a16="http://schemas.microsoft.com/office/drawing/2014/main" id="{8A22CD5B-9180-C24F-A4E1-1268D530C3C5}"/>
              </a:ext>
            </a:extLst>
          </p:cNvPr>
          <p:cNvSpPr>
            <a:spLocks noGrp="1"/>
          </p:cNvSpPr>
          <p:nvPr>
            <p:ph type="sldNum" sz="quarter" idx="12"/>
          </p:nvPr>
        </p:nvSpPr>
        <p:spPr/>
        <p:txBody>
          <a:bodyPr/>
          <a:lstStyle/>
          <a:p>
            <a:fld id="{4473EC36-CE96-B04F-B43E-A9C5C627468A}" type="slidenum">
              <a:rPr lang="en-US" smtClean="0"/>
              <a:t>25</a:t>
            </a:fld>
            <a:endParaRPr lang="en-US"/>
          </a:p>
        </p:txBody>
      </p:sp>
    </p:spTree>
    <p:extLst>
      <p:ext uri="{BB962C8B-B14F-4D97-AF65-F5344CB8AC3E}">
        <p14:creationId xmlns:p14="http://schemas.microsoft.com/office/powerpoint/2010/main" val="94797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FEFF-AF75-A211-3C89-73F5C8B74085}"/>
              </a:ext>
            </a:extLst>
          </p:cNvPr>
          <p:cNvSpPr>
            <a:spLocks noGrp="1"/>
          </p:cNvSpPr>
          <p:nvPr>
            <p:ph type="title"/>
          </p:nvPr>
        </p:nvSpPr>
        <p:spPr/>
        <p:txBody>
          <a:bodyPr/>
          <a:lstStyle/>
          <a:p>
            <a:r>
              <a:rPr lang="en" altLang="zh-CN" dirty="0"/>
              <a:t>Independently</a:t>
            </a:r>
            <a:r>
              <a:rPr kumimoji="1" lang="en-US" altLang="zh-CN" dirty="0"/>
              <a:t> B</a:t>
            </a:r>
            <a:r>
              <a:rPr lang="en-US" altLang="zh-CN" dirty="0"/>
              <a:t>idirectional Pre-t</a:t>
            </a:r>
            <a:r>
              <a:rPr lang="en-US" dirty="0"/>
              <a:t>raining</a:t>
            </a:r>
          </a:p>
        </p:txBody>
      </p:sp>
      <p:pic>
        <p:nvPicPr>
          <p:cNvPr id="1026" name="Picture 2" descr="Can You Believe Elmo Is 30?! - E! Online">
            <a:extLst>
              <a:ext uri="{FF2B5EF4-FFF2-40B4-BE49-F238E27FC236}">
                <a16:creationId xmlns:a16="http://schemas.microsoft.com/office/drawing/2014/main" id="{56C4295A-DA88-CB53-E891-82934E7812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4176" y="4666278"/>
            <a:ext cx="2247326" cy="165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8C8F2F-875F-CCF8-7C23-C56783599996}"/>
              </a:ext>
            </a:extLst>
          </p:cNvPr>
          <p:cNvSpPr txBox="1"/>
          <p:nvPr/>
        </p:nvSpPr>
        <p:spPr>
          <a:xfrm>
            <a:off x="410700" y="6329358"/>
            <a:ext cx="4263475" cy="369332"/>
          </a:xfrm>
          <a:prstGeom prst="rect">
            <a:avLst/>
          </a:prstGeom>
          <a:noFill/>
        </p:spPr>
        <p:txBody>
          <a:bodyPr wrap="none" rtlCol="0">
            <a:spAutoFit/>
          </a:bodyPr>
          <a:lstStyle/>
          <a:p>
            <a:r>
              <a:rPr lang="en-US" dirty="0" err="1"/>
              <a:t>ELMo</a:t>
            </a:r>
            <a:r>
              <a:rPr lang="en-US" dirty="0"/>
              <a:t> (</a:t>
            </a:r>
            <a:r>
              <a:rPr lang="en-US" b="1" dirty="0"/>
              <a:t>E</a:t>
            </a:r>
            <a:r>
              <a:rPr lang="en-US" dirty="0"/>
              <a:t>mbeddings from </a:t>
            </a:r>
            <a:r>
              <a:rPr lang="en-US" b="1" dirty="0"/>
              <a:t>L</a:t>
            </a:r>
            <a:r>
              <a:rPr lang="en-US" dirty="0"/>
              <a:t>anguage </a:t>
            </a:r>
            <a:r>
              <a:rPr lang="en-US" b="1" dirty="0"/>
              <a:t>Mo</a:t>
            </a:r>
            <a:r>
              <a:rPr lang="en-US" dirty="0"/>
              <a:t>dels)</a:t>
            </a:r>
          </a:p>
        </p:txBody>
      </p:sp>
      <p:sp>
        <p:nvSpPr>
          <p:cNvPr id="5" name="TextBox 4">
            <a:extLst>
              <a:ext uri="{FF2B5EF4-FFF2-40B4-BE49-F238E27FC236}">
                <a16:creationId xmlns:a16="http://schemas.microsoft.com/office/drawing/2014/main" id="{CF9D6D15-8D80-FA42-5FD0-489C7D733257}"/>
              </a:ext>
            </a:extLst>
          </p:cNvPr>
          <p:cNvSpPr txBox="1"/>
          <p:nvPr/>
        </p:nvSpPr>
        <p:spPr>
          <a:xfrm>
            <a:off x="6438313" y="6064182"/>
            <a:ext cx="5753687" cy="646331"/>
          </a:xfrm>
          <a:prstGeom prst="rect">
            <a:avLst/>
          </a:prstGeom>
          <a:noFill/>
        </p:spPr>
        <p:txBody>
          <a:bodyPr wrap="square" rtlCol="0">
            <a:spAutoFit/>
          </a:bodyPr>
          <a:lstStyle/>
          <a:p>
            <a:r>
              <a:rPr lang="en-US" dirty="0">
                <a:solidFill>
                  <a:schemeClr val="bg2">
                    <a:lumMod val="50000"/>
                  </a:schemeClr>
                </a:solidFill>
              </a:rPr>
              <a:t>Paper title: Deep Contextual Word Embeddings, AI2 &amp; University of Washington, NAACL 2018,</a:t>
            </a:r>
            <a:r>
              <a:rPr lang="en-US" dirty="0"/>
              <a:t> </a:t>
            </a:r>
            <a:r>
              <a:rPr lang="en-US" dirty="0">
                <a:solidFill>
                  <a:srgbClr val="C00000"/>
                </a:solidFill>
              </a:rPr>
              <a:t>best paper award</a:t>
            </a:r>
            <a:r>
              <a:rPr lang="en-US" dirty="0"/>
              <a:t>.</a:t>
            </a:r>
          </a:p>
        </p:txBody>
      </p:sp>
      <p:pic>
        <p:nvPicPr>
          <p:cNvPr id="8" name="Picture 7">
            <a:extLst>
              <a:ext uri="{FF2B5EF4-FFF2-40B4-BE49-F238E27FC236}">
                <a16:creationId xmlns:a16="http://schemas.microsoft.com/office/drawing/2014/main" id="{84C91D93-14A9-102E-FB65-04AE6DC2A830}"/>
              </a:ext>
            </a:extLst>
          </p:cNvPr>
          <p:cNvPicPr>
            <a:picLocks noChangeAspect="1"/>
          </p:cNvPicPr>
          <p:nvPr/>
        </p:nvPicPr>
        <p:blipFill>
          <a:blip r:embed="rId4"/>
          <a:stretch>
            <a:fillRect/>
          </a:stretch>
        </p:blipFill>
        <p:spPr>
          <a:xfrm>
            <a:off x="410700" y="1533182"/>
            <a:ext cx="6578600" cy="3035300"/>
          </a:xfrm>
          <a:prstGeom prst="rect">
            <a:avLst/>
          </a:prstGeom>
        </p:spPr>
      </p:pic>
      <p:grpSp>
        <p:nvGrpSpPr>
          <p:cNvPr id="13" name="Group 12">
            <a:extLst>
              <a:ext uri="{FF2B5EF4-FFF2-40B4-BE49-F238E27FC236}">
                <a16:creationId xmlns:a16="http://schemas.microsoft.com/office/drawing/2014/main" id="{356332C5-F423-3994-300F-7811CA96941C}"/>
              </a:ext>
            </a:extLst>
          </p:cNvPr>
          <p:cNvGrpSpPr/>
          <p:nvPr/>
        </p:nvGrpSpPr>
        <p:grpSpPr>
          <a:xfrm>
            <a:off x="7402732" y="1546538"/>
            <a:ext cx="4417257" cy="4024132"/>
            <a:chOff x="7402732" y="1546538"/>
            <a:chExt cx="4417257" cy="4024132"/>
          </a:xfrm>
        </p:grpSpPr>
        <p:pic>
          <p:nvPicPr>
            <p:cNvPr id="11" name="Picture 10">
              <a:extLst>
                <a:ext uri="{FF2B5EF4-FFF2-40B4-BE49-F238E27FC236}">
                  <a16:creationId xmlns:a16="http://schemas.microsoft.com/office/drawing/2014/main" id="{3705DC5B-99F8-8680-8132-AC007295015F}"/>
                </a:ext>
              </a:extLst>
            </p:cNvPr>
            <p:cNvPicPr>
              <a:picLocks noChangeAspect="1"/>
            </p:cNvPicPr>
            <p:nvPr/>
          </p:nvPicPr>
          <p:blipFill>
            <a:blip r:embed="rId5"/>
            <a:stretch>
              <a:fillRect/>
            </a:stretch>
          </p:blipFill>
          <p:spPr>
            <a:xfrm>
              <a:off x="7402732" y="2655451"/>
              <a:ext cx="4364500" cy="2915219"/>
            </a:xfrm>
            <a:prstGeom prst="rect">
              <a:avLst/>
            </a:prstGeom>
          </p:spPr>
        </p:pic>
        <p:sp>
          <p:nvSpPr>
            <p:cNvPr id="12" name="TextBox 11">
              <a:extLst>
                <a:ext uri="{FF2B5EF4-FFF2-40B4-BE49-F238E27FC236}">
                  <a16:creationId xmlns:a16="http://schemas.microsoft.com/office/drawing/2014/main" id="{EC2C5422-ED75-47E8-985C-102C6184990F}"/>
                </a:ext>
              </a:extLst>
            </p:cNvPr>
            <p:cNvSpPr txBox="1"/>
            <p:nvPr/>
          </p:nvSpPr>
          <p:spPr>
            <a:xfrm>
              <a:off x="7416800" y="1546538"/>
              <a:ext cx="4403189" cy="954107"/>
            </a:xfrm>
            <a:prstGeom prst="rect">
              <a:avLst/>
            </a:prstGeom>
            <a:noFill/>
          </p:spPr>
          <p:txBody>
            <a:bodyPr wrap="square">
              <a:spAutoFit/>
            </a:bodyPr>
            <a:lstStyle/>
            <a:p>
              <a:r>
                <a:rPr lang="en-US" sz="2800" b="1" dirty="0"/>
                <a:t>Apply as “Pre-trained </a:t>
              </a:r>
              <a:r>
                <a:rPr lang="en-US" sz="2800" b="1" i="1" dirty="0"/>
                <a:t>Contextualized</a:t>
              </a:r>
              <a:r>
                <a:rPr lang="en-US" sz="2800" b="1" dirty="0"/>
                <a:t> Embeddings”</a:t>
              </a:r>
            </a:p>
          </p:txBody>
        </p:sp>
      </p:grpSp>
      <p:sp>
        <p:nvSpPr>
          <p:cNvPr id="3" name="灯片编号占位符 2">
            <a:extLst>
              <a:ext uri="{FF2B5EF4-FFF2-40B4-BE49-F238E27FC236}">
                <a16:creationId xmlns:a16="http://schemas.microsoft.com/office/drawing/2014/main" id="{BE69FA27-032D-3948-A833-EF86AD87597F}"/>
              </a:ext>
            </a:extLst>
          </p:cNvPr>
          <p:cNvSpPr>
            <a:spLocks noGrp="1"/>
          </p:cNvSpPr>
          <p:nvPr>
            <p:ph type="sldNum" sz="quarter" idx="12"/>
          </p:nvPr>
        </p:nvSpPr>
        <p:spPr/>
        <p:txBody>
          <a:bodyPr/>
          <a:lstStyle/>
          <a:p>
            <a:fld id="{4473EC36-CE96-B04F-B43E-A9C5C627468A}" type="slidenum">
              <a:rPr lang="en-US" smtClean="0"/>
              <a:t>26</a:t>
            </a:fld>
            <a:endParaRPr lang="en-US"/>
          </a:p>
        </p:txBody>
      </p:sp>
    </p:spTree>
    <p:extLst>
      <p:ext uri="{BB962C8B-B14F-4D97-AF65-F5344CB8AC3E}">
        <p14:creationId xmlns:p14="http://schemas.microsoft.com/office/powerpoint/2010/main" val="17986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7AA1D-7E26-D644-842D-17F04BBE21B4}"/>
              </a:ext>
            </a:extLst>
          </p:cNvPr>
          <p:cNvSpPr>
            <a:spLocks noGrp="1"/>
          </p:cNvSpPr>
          <p:nvPr>
            <p:ph type="title"/>
          </p:nvPr>
        </p:nvSpPr>
        <p:spPr/>
        <p:txBody>
          <a:bodyPr/>
          <a:lstStyle/>
          <a:p>
            <a:r>
              <a:rPr kumimoji="1" lang="en-US" altLang="zh-CN" dirty="0" err="1"/>
              <a:t>ELMo</a:t>
            </a:r>
            <a:r>
              <a:rPr lang="en-US" altLang="zh-CN" dirty="0"/>
              <a:t> Technical Details and Results</a:t>
            </a:r>
            <a:endParaRPr kumimoji="1" lang="zh-CN" altLang="en-US" dirty="0"/>
          </a:p>
        </p:txBody>
      </p:sp>
      <p:sp>
        <p:nvSpPr>
          <p:cNvPr id="3" name="内容占位符 2">
            <a:extLst>
              <a:ext uri="{FF2B5EF4-FFF2-40B4-BE49-F238E27FC236}">
                <a16:creationId xmlns:a16="http://schemas.microsoft.com/office/drawing/2014/main" id="{32E0291D-6301-1F42-A53F-D47DD39787FF}"/>
              </a:ext>
            </a:extLst>
          </p:cNvPr>
          <p:cNvSpPr>
            <a:spLocks noGrp="1"/>
          </p:cNvSpPr>
          <p:nvPr>
            <p:ph idx="1"/>
          </p:nvPr>
        </p:nvSpPr>
        <p:spPr/>
        <p:txBody>
          <a:bodyPr/>
          <a:lstStyle/>
          <a:p>
            <a:r>
              <a:rPr lang="en" altLang="zh-CN" dirty="0"/>
              <a:t>The final representation of each word is a </a:t>
            </a:r>
            <a:r>
              <a:rPr lang="en" altLang="zh-CN" dirty="0">
                <a:solidFill>
                  <a:srgbClr val="C00000"/>
                </a:solidFill>
              </a:rPr>
              <a:t>task-specific</a:t>
            </a:r>
            <a:r>
              <a:rPr lang="en" altLang="zh-CN" dirty="0"/>
              <a:t> combination of the representations in the </a:t>
            </a:r>
            <a:r>
              <a:rPr lang="en" altLang="zh-CN" dirty="0">
                <a:solidFill>
                  <a:srgbClr val="C00000"/>
                </a:solidFill>
              </a:rPr>
              <a:t>intermediate layers (forward + backward) </a:t>
            </a:r>
            <a:r>
              <a:rPr lang="en" altLang="zh-CN" dirty="0"/>
              <a:t>and </a:t>
            </a:r>
            <a:r>
              <a:rPr lang="en" altLang="zh-CN" dirty="0">
                <a:solidFill>
                  <a:srgbClr val="C00000"/>
                </a:solidFill>
              </a:rPr>
              <a:t>token layer</a:t>
            </a:r>
            <a:endParaRPr kumimoji="1" lang="zh-CN" altLang="en-US" dirty="0">
              <a:solidFill>
                <a:srgbClr val="C00000"/>
              </a:solidFill>
            </a:endParaRPr>
          </a:p>
        </p:txBody>
      </p:sp>
      <p:pic>
        <p:nvPicPr>
          <p:cNvPr id="5" name="图片 4">
            <a:extLst>
              <a:ext uri="{FF2B5EF4-FFF2-40B4-BE49-F238E27FC236}">
                <a16:creationId xmlns:a16="http://schemas.microsoft.com/office/drawing/2014/main" id="{115F3BA9-BB85-5949-B939-C8030845F46B}"/>
              </a:ext>
            </a:extLst>
          </p:cNvPr>
          <p:cNvPicPr>
            <a:picLocks noChangeAspect="1"/>
          </p:cNvPicPr>
          <p:nvPr/>
        </p:nvPicPr>
        <p:blipFill>
          <a:blip r:embed="rId2"/>
          <a:stretch>
            <a:fillRect/>
          </a:stretch>
        </p:blipFill>
        <p:spPr>
          <a:xfrm>
            <a:off x="1767178" y="3570711"/>
            <a:ext cx="8657644" cy="2606252"/>
          </a:xfrm>
          <a:prstGeom prst="rect">
            <a:avLst/>
          </a:prstGeom>
        </p:spPr>
      </p:pic>
      <p:pic>
        <p:nvPicPr>
          <p:cNvPr id="6" name="图片 5">
            <a:extLst>
              <a:ext uri="{FF2B5EF4-FFF2-40B4-BE49-F238E27FC236}">
                <a16:creationId xmlns:a16="http://schemas.microsoft.com/office/drawing/2014/main" id="{85D92307-9D73-3247-9A40-3A3C7A88B392}"/>
              </a:ext>
            </a:extLst>
          </p:cNvPr>
          <p:cNvPicPr>
            <a:picLocks noChangeAspect="1"/>
          </p:cNvPicPr>
          <p:nvPr/>
        </p:nvPicPr>
        <p:blipFill>
          <a:blip r:embed="rId3"/>
          <a:stretch>
            <a:fillRect/>
          </a:stretch>
        </p:blipFill>
        <p:spPr>
          <a:xfrm>
            <a:off x="3518471" y="2686482"/>
            <a:ext cx="5155057" cy="884229"/>
          </a:xfrm>
          <a:prstGeom prst="rect">
            <a:avLst/>
          </a:prstGeom>
        </p:spPr>
      </p:pic>
      <p:sp>
        <p:nvSpPr>
          <p:cNvPr id="7" name="灯片编号占位符 6">
            <a:extLst>
              <a:ext uri="{FF2B5EF4-FFF2-40B4-BE49-F238E27FC236}">
                <a16:creationId xmlns:a16="http://schemas.microsoft.com/office/drawing/2014/main" id="{E091819A-727B-5146-ACFA-8A70CED2D47E}"/>
              </a:ext>
            </a:extLst>
          </p:cNvPr>
          <p:cNvSpPr>
            <a:spLocks noGrp="1"/>
          </p:cNvSpPr>
          <p:nvPr>
            <p:ph type="sldNum" sz="quarter" idx="12"/>
          </p:nvPr>
        </p:nvSpPr>
        <p:spPr/>
        <p:txBody>
          <a:bodyPr/>
          <a:lstStyle/>
          <a:p>
            <a:fld id="{4473EC36-CE96-B04F-B43E-A9C5C627468A}" type="slidenum">
              <a:rPr lang="en-US" smtClean="0"/>
              <a:t>27</a:t>
            </a:fld>
            <a:endParaRPr lang="en-US"/>
          </a:p>
        </p:txBody>
      </p:sp>
    </p:spTree>
    <p:extLst>
      <p:ext uri="{BB962C8B-B14F-4D97-AF65-F5344CB8AC3E}">
        <p14:creationId xmlns:p14="http://schemas.microsoft.com/office/powerpoint/2010/main" val="300390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5A24-1ADB-11CA-1819-C35889BD6D40}"/>
              </a:ext>
            </a:extLst>
          </p:cNvPr>
          <p:cNvSpPr>
            <a:spLocks noGrp="1"/>
          </p:cNvSpPr>
          <p:nvPr>
            <p:ph type="title"/>
          </p:nvPr>
        </p:nvSpPr>
        <p:spPr/>
        <p:txBody>
          <a:bodyPr/>
          <a:lstStyle/>
          <a:p>
            <a:r>
              <a:rPr lang="en-US" dirty="0"/>
              <a:t>Potential Problems of </a:t>
            </a:r>
            <a:r>
              <a:rPr lang="en-US" dirty="0" err="1"/>
              <a:t>ELMo</a:t>
            </a:r>
            <a:r>
              <a:rPr lang="en-US" dirty="0"/>
              <a:t> and GPT series</a:t>
            </a:r>
          </a:p>
        </p:txBody>
      </p:sp>
      <p:sp>
        <p:nvSpPr>
          <p:cNvPr id="3" name="Content Placeholder 2">
            <a:extLst>
              <a:ext uri="{FF2B5EF4-FFF2-40B4-BE49-F238E27FC236}">
                <a16:creationId xmlns:a16="http://schemas.microsoft.com/office/drawing/2014/main" id="{1FAD8D6E-0D0A-81CB-E6E7-3A382488B904}"/>
              </a:ext>
            </a:extLst>
          </p:cNvPr>
          <p:cNvSpPr>
            <a:spLocks noGrp="1"/>
          </p:cNvSpPr>
          <p:nvPr>
            <p:ph idx="1"/>
          </p:nvPr>
        </p:nvSpPr>
        <p:spPr/>
        <p:txBody>
          <a:bodyPr/>
          <a:lstStyle/>
          <a:p>
            <a:r>
              <a:rPr lang="en-US" dirty="0"/>
              <a:t>Language models only use left context or right context, but language understanding is bidirectional.</a:t>
            </a:r>
          </a:p>
          <a:p>
            <a:pPr lvl="2"/>
            <a:r>
              <a:rPr lang="en-US" sz="2400" dirty="0"/>
              <a:t>E.g., I put ___ down on the table</a:t>
            </a:r>
            <a:r>
              <a:rPr lang="zh-CN" altLang="en-US" sz="2400" dirty="0"/>
              <a:t> </a:t>
            </a:r>
            <a:r>
              <a:rPr lang="en-US" sz="2400" dirty="0"/>
              <a:t>with the caviar.</a:t>
            </a:r>
          </a:p>
          <a:p>
            <a:pPr lvl="2"/>
            <a:endParaRPr lang="en-US" sz="2400" dirty="0"/>
          </a:p>
          <a:p>
            <a:r>
              <a:rPr lang="en-US" dirty="0" err="1"/>
              <a:t>ELMo</a:t>
            </a:r>
            <a:r>
              <a:rPr lang="en-US" dirty="0"/>
              <a:t>: shallow/hacky bidirectional encoding.</a:t>
            </a:r>
          </a:p>
          <a:p>
            <a:r>
              <a:rPr lang="en-US" dirty="0"/>
              <a:t>GPT: purely unidirectional.</a:t>
            </a:r>
          </a:p>
        </p:txBody>
      </p:sp>
      <p:sp>
        <p:nvSpPr>
          <p:cNvPr id="4" name="灯片编号占位符 3">
            <a:extLst>
              <a:ext uri="{FF2B5EF4-FFF2-40B4-BE49-F238E27FC236}">
                <a16:creationId xmlns:a16="http://schemas.microsoft.com/office/drawing/2014/main" id="{5AFC1D26-E51D-CC46-8B78-F918F52BBB11}"/>
              </a:ext>
            </a:extLst>
          </p:cNvPr>
          <p:cNvSpPr>
            <a:spLocks noGrp="1"/>
          </p:cNvSpPr>
          <p:nvPr>
            <p:ph type="sldNum" sz="quarter" idx="12"/>
          </p:nvPr>
        </p:nvSpPr>
        <p:spPr/>
        <p:txBody>
          <a:bodyPr/>
          <a:lstStyle/>
          <a:p>
            <a:fld id="{4473EC36-CE96-B04F-B43E-A9C5C627468A}" type="slidenum">
              <a:rPr lang="en-US" smtClean="0"/>
              <a:t>28</a:t>
            </a:fld>
            <a:endParaRPr lang="en-US"/>
          </a:p>
        </p:txBody>
      </p:sp>
    </p:spTree>
    <p:extLst>
      <p:ext uri="{BB962C8B-B14F-4D97-AF65-F5344CB8AC3E}">
        <p14:creationId xmlns:p14="http://schemas.microsoft.com/office/powerpoint/2010/main" val="47066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A287BAB6-3F1B-A941-9DB8-F04241232E8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t>Encoder-only and condition on bidirectional words</a:t>
            </a:r>
          </a:p>
        </p:txBody>
      </p:sp>
      <p:sp>
        <p:nvSpPr>
          <p:cNvPr id="2" name="Title 1">
            <a:extLst>
              <a:ext uri="{FF2B5EF4-FFF2-40B4-BE49-F238E27FC236}">
                <a16:creationId xmlns:a16="http://schemas.microsoft.com/office/drawing/2014/main" id="{0A20B5BB-3F61-6894-39BD-60A603E72003}"/>
              </a:ext>
            </a:extLst>
          </p:cNvPr>
          <p:cNvSpPr>
            <a:spLocks noGrp="1"/>
          </p:cNvSpPr>
          <p:nvPr>
            <p:ph type="title"/>
          </p:nvPr>
        </p:nvSpPr>
        <p:spPr/>
        <p:txBody>
          <a:bodyPr/>
          <a:lstStyle/>
          <a:p>
            <a:r>
              <a:rPr kumimoji="1" lang="en-US" altLang="zh-CN" dirty="0"/>
              <a:t>B</a:t>
            </a:r>
            <a:r>
              <a:rPr lang="en-US" altLang="zh-CN" dirty="0"/>
              <a:t>idirectional Pre-training</a:t>
            </a:r>
            <a:endParaRPr lang="en-US" dirty="0"/>
          </a:p>
        </p:txBody>
      </p:sp>
      <p:pic>
        <p:nvPicPr>
          <p:cNvPr id="2052" name="Picture 4" descr="Bert | Spotify">
            <a:extLst>
              <a:ext uri="{FF2B5EF4-FFF2-40B4-BE49-F238E27FC236}">
                <a16:creationId xmlns:a16="http://schemas.microsoft.com/office/drawing/2014/main" id="{D69AF948-9452-4D89-8BED-487C3A3D43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8464" y="4654967"/>
            <a:ext cx="1422400" cy="1422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098B52-B2A1-192C-C329-5A1F06260C88}"/>
              </a:ext>
            </a:extLst>
          </p:cNvPr>
          <p:cNvSpPr txBox="1"/>
          <p:nvPr/>
        </p:nvSpPr>
        <p:spPr>
          <a:xfrm>
            <a:off x="100853" y="6217207"/>
            <a:ext cx="3717548" cy="584775"/>
          </a:xfrm>
          <a:prstGeom prst="rect">
            <a:avLst/>
          </a:prstGeom>
          <a:noFill/>
        </p:spPr>
        <p:txBody>
          <a:bodyPr wrap="square" rtlCol="0">
            <a:spAutoFit/>
          </a:bodyPr>
          <a:lstStyle/>
          <a:p>
            <a:r>
              <a:rPr lang="en-US" sz="1600" b="0" i="0" dirty="0">
                <a:solidFill>
                  <a:srgbClr val="000000"/>
                </a:solidFill>
                <a:effectLst/>
                <a:latin typeface="Lucida Grande" panose="020B0600040502020204" pitchFamily="34" charset="0"/>
              </a:rPr>
              <a:t> BERT: </a:t>
            </a:r>
            <a:r>
              <a:rPr lang="en-US" sz="1600" b="1" i="0" dirty="0">
                <a:solidFill>
                  <a:srgbClr val="000000"/>
                </a:solidFill>
                <a:effectLst/>
                <a:latin typeface="Lucida Grande" panose="020B0600040502020204" pitchFamily="34" charset="0"/>
              </a:rPr>
              <a:t>B</a:t>
            </a:r>
            <a:r>
              <a:rPr lang="en-US" sz="1600" b="0" i="0" dirty="0">
                <a:solidFill>
                  <a:srgbClr val="000000"/>
                </a:solidFill>
                <a:effectLst/>
                <a:latin typeface="Lucida Grande" panose="020B0600040502020204" pitchFamily="34" charset="0"/>
              </a:rPr>
              <a:t>idirectional </a:t>
            </a:r>
            <a:r>
              <a:rPr lang="en-US" sz="1600" b="1" i="0" dirty="0">
                <a:solidFill>
                  <a:srgbClr val="000000"/>
                </a:solidFill>
                <a:effectLst/>
                <a:latin typeface="Lucida Grande" panose="020B0600040502020204" pitchFamily="34" charset="0"/>
              </a:rPr>
              <a:t>E</a:t>
            </a:r>
            <a:r>
              <a:rPr lang="en-US" sz="1600" b="0" i="0" dirty="0">
                <a:solidFill>
                  <a:srgbClr val="000000"/>
                </a:solidFill>
                <a:effectLst/>
                <a:latin typeface="Lucida Grande" panose="020B0600040502020204" pitchFamily="34" charset="0"/>
              </a:rPr>
              <a:t>ncoder </a:t>
            </a:r>
            <a:r>
              <a:rPr lang="en-US" sz="1600" b="1" i="0" dirty="0">
                <a:solidFill>
                  <a:srgbClr val="000000"/>
                </a:solidFill>
                <a:effectLst/>
                <a:latin typeface="Lucida Grande" panose="020B0600040502020204" pitchFamily="34" charset="0"/>
              </a:rPr>
              <a:t>R</a:t>
            </a:r>
            <a:r>
              <a:rPr lang="en-US" sz="1600" b="0" i="0" dirty="0">
                <a:solidFill>
                  <a:srgbClr val="000000"/>
                </a:solidFill>
                <a:effectLst/>
                <a:latin typeface="Lucida Grande" panose="020B0600040502020204" pitchFamily="34" charset="0"/>
              </a:rPr>
              <a:t>epresentations from </a:t>
            </a:r>
            <a:r>
              <a:rPr lang="en-US" sz="1600" b="1" i="0" dirty="0">
                <a:solidFill>
                  <a:srgbClr val="000000"/>
                </a:solidFill>
                <a:effectLst/>
                <a:latin typeface="Lucida Grande" panose="020B0600040502020204" pitchFamily="34" charset="0"/>
              </a:rPr>
              <a:t>T</a:t>
            </a:r>
            <a:r>
              <a:rPr lang="en-US" sz="1600" b="0" i="0" dirty="0">
                <a:solidFill>
                  <a:srgbClr val="000000"/>
                </a:solidFill>
                <a:effectLst/>
                <a:latin typeface="Lucida Grande" panose="020B0600040502020204" pitchFamily="34" charset="0"/>
              </a:rPr>
              <a:t>ransformers</a:t>
            </a:r>
            <a:endParaRPr lang="en-US" sz="1600" dirty="0"/>
          </a:p>
        </p:txBody>
      </p:sp>
      <p:sp>
        <p:nvSpPr>
          <p:cNvPr id="6" name="TextBox 5">
            <a:extLst>
              <a:ext uri="{FF2B5EF4-FFF2-40B4-BE49-F238E27FC236}">
                <a16:creationId xmlns:a16="http://schemas.microsoft.com/office/drawing/2014/main" id="{D57EA25C-3923-8B5D-5455-F9D73068961B}"/>
              </a:ext>
            </a:extLst>
          </p:cNvPr>
          <p:cNvSpPr txBox="1"/>
          <p:nvPr/>
        </p:nvSpPr>
        <p:spPr>
          <a:xfrm>
            <a:off x="4733365" y="6211669"/>
            <a:ext cx="7256930" cy="646331"/>
          </a:xfrm>
          <a:prstGeom prst="rect">
            <a:avLst/>
          </a:prstGeom>
          <a:noFill/>
        </p:spPr>
        <p:txBody>
          <a:bodyPr wrap="square" rtlCol="0">
            <a:spAutoFit/>
          </a:bodyPr>
          <a:lstStyle/>
          <a:p>
            <a:r>
              <a:rPr lang="en-US" dirty="0">
                <a:solidFill>
                  <a:schemeClr val="bg2">
                    <a:lumMod val="50000"/>
                  </a:schemeClr>
                </a:solidFill>
              </a:rPr>
              <a:t>Paper title: BERT: Pre-training of Deep Bidirectional Transformers for Language Understanding, Google Research, NAACL 2019,</a:t>
            </a:r>
            <a:r>
              <a:rPr lang="en-US" dirty="0"/>
              <a:t> </a:t>
            </a:r>
            <a:r>
              <a:rPr lang="en-US" dirty="0">
                <a:solidFill>
                  <a:srgbClr val="C00000"/>
                </a:solidFill>
              </a:rPr>
              <a:t>best paper award</a:t>
            </a:r>
            <a:r>
              <a:rPr lang="en-US" dirty="0"/>
              <a:t>.</a:t>
            </a:r>
          </a:p>
        </p:txBody>
      </p:sp>
      <p:pic>
        <p:nvPicPr>
          <p:cNvPr id="12" name="Picture 6">
            <a:extLst>
              <a:ext uri="{FF2B5EF4-FFF2-40B4-BE49-F238E27FC236}">
                <a16:creationId xmlns:a16="http://schemas.microsoft.com/office/drawing/2014/main" id="{8ECF3A65-3D85-E64B-BC0A-FCD0BF791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066" y="3882773"/>
            <a:ext cx="8895229" cy="20906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NLP Pretraining - from BERT to XLNet – Title">
            <a:extLst>
              <a:ext uri="{FF2B5EF4-FFF2-40B4-BE49-F238E27FC236}">
                <a16:creationId xmlns:a16="http://schemas.microsoft.com/office/drawing/2014/main" id="{ED787FEC-DC2D-4D49-9E2A-B20B07DAA5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02" b="58432"/>
          <a:stretch/>
        </p:blipFill>
        <p:spPr bwMode="auto">
          <a:xfrm>
            <a:off x="987612" y="2374422"/>
            <a:ext cx="7025502" cy="1265423"/>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6F3BDF41-48E4-0E40-9990-6E2FE30542D9}"/>
              </a:ext>
            </a:extLst>
          </p:cNvPr>
          <p:cNvSpPr>
            <a:spLocks noGrp="1"/>
          </p:cNvSpPr>
          <p:nvPr>
            <p:ph type="sldNum" sz="quarter" idx="12"/>
          </p:nvPr>
        </p:nvSpPr>
        <p:spPr/>
        <p:txBody>
          <a:bodyPr/>
          <a:lstStyle/>
          <a:p>
            <a:fld id="{4473EC36-CE96-B04F-B43E-A9C5C627468A}" type="slidenum">
              <a:rPr lang="en-US" smtClean="0"/>
              <a:t>29</a:t>
            </a:fld>
            <a:endParaRPr lang="en-US"/>
          </a:p>
        </p:txBody>
      </p:sp>
    </p:spTree>
    <p:extLst>
      <p:ext uri="{BB962C8B-B14F-4D97-AF65-F5344CB8AC3E}">
        <p14:creationId xmlns:p14="http://schemas.microsoft.com/office/powerpoint/2010/main" val="42871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3225-BA0A-D4F0-516E-E2A05E0D1080}"/>
              </a:ext>
            </a:extLst>
          </p:cNvPr>
          <p:cNvSpPr>
            <a:spLocks noGrp="1"/>
          </p:cNvSpPr>
          <p:nvPr>
            <p:ph type="title"/>
          </p:nvPr>
        </p:nvSpPr>
        <p:spPr/>
        <p:txBody>
          <a:bodyPr/>
          <a:lstStyle/>
          <a:p>
            <a:r>
              <a:rPr lang="en-US" altLang="zh-CN" dirty="0"/>
              <a:t>Word Embeddings</a:t>
            </a:r>
            <a:endParaRPr lang="en-US" dirty="0"/>
          </a:p>
        </p:txBody>
      </p:sp>
      <p:sp>
        <p:nvSpPr>
          <p:cNvPr id="3" name="Content Placeholder 2">
            <a:extLst>
              <a:ext uri="{FF2B5EF4-FFF2-40B4-BE49-F238E27FC236}">
                <a16:creationId xmlns:a16="http://schemas.microsoft.com/office/drawing/2014/main" id="{F3DB1E88-1498-D913-EAFF-8D4894883AE4}"/>
              </a:ext>
            </a:extLst>
          </p:cNvPr>
          <p:cNvSpPr>
            <a:spLocks noGrp="1"/>
          </p:cNvSpPr>
          <p:nvPr>
            <p:ph idx="1"/>
          </p:nvPr>
        </p:nvSpPr>
        <p:spPr/>
        <p:txBody>
          <a:bodyPr/>
          <a:lstStyle/>
          <a:p>
            <a:r>
              <a:rPr lang="en-US" dirty="0"/>
              <a:t>Word embeddings are the basis of deep learning for NLP</a:t>
            </a:r>
          </a:p>
          <a:p>
            <a:pPr marL="1371600" lvl="3" indent="0">
              <a:buNone/>
            </a:pPr>
            <a:r>
              <a:rPr lang="en-US" dirty="0"/>
              <a:t>	</a:t>
            </a:r>
          </a:p>
          <a:p>
            <a:pPr marL="1371600" lvl="3" indent="0">
              <a:buNone/>
            </a:pPr>
            <a:r>
              <a:rPr lang="en-US" sz="2400" dirty="0"/>
              <a:t>          king 				 queen</a:t>
            </a:r>
          </a:p>
          <a:p>
            <a:pPr marL="1371600" lvl="3" indent="0">
              <a:buNone/>
            </a:pPr>
            <a:r>
              <a:rPr lang="en-US" sz="2400" dirty="0"/>
              <a:t>[-0.5, -0.9, 1.4, …]		   [-0.6, -0.8, -0.2, …]</a:t>
            </a:r>
          </a:p>
          <a:p>
            <a:pPr marL="1371600" lvl="3" indent="0">
              <a:buNone/>
            </a:pPr>
            <a:endParaRPr lang="en-US" dirty="0"/>
          </a:p>
          <a:p>
            <a:r>
              <a:rPr lang="en-US" dirty="0"/>
              <a:t>Word embeddings (word2vec, </a:t>
            </a:r>
            <a:r>
              <a:rPr lang="en-US" dirty="0" err="1"/>
              <a:t>GloVe</a:t>
            </a:r>
            <a:r>
              <a:rPr lang="en-US" dirty="0"/>
              <a:t>) are often pre-trained on text corpus from co-occurrence statistics</a:t>
            </a:r>
            <a:endParaRPr lang="en-US" sz="2400" dirty="0"/>
          </a:p>
        </p:txBody>
      </p:sp>
      <p:pic>
        <p:nvPicPr>
          <p:cNvPr id="4" name="Picture 3">
            <a:extLst>
              <a:ext uri="{FF2B5EF4-FFF2-40B4-BE49-F238E27FC236}">
                <a16:creationId xmlns:a16="http://schemas.microsoft.com/office/drawing/2014/main" id="{EFEFD404-630A-D58E-6969-FE4D948996DF}"/>
              </a:ext>
            </a:extLst>
          </p:cNvPr>
          <p:cNvPicPr>
            <a:picLocks noChangeAspect="1"/>
          </p:cNvPicPr>
          <p:nvPr/>
        </p:nvPicPr>
        <p:blipFill>
          <a:blip r:embed="rId3"/>
          <a:stretch>
            <a:fillRect/>
          </a:stretch>
        </p:blipFill>
        <p:spPr>
          <a:xfrm>
            <a:off x="1346592" y="4782797"/>
            <a:ext cx="9212802" cy="1183151"/>
          </a:xfrm>
          <a:prstGeom prst="rect">
            <a:avLst/>
          </a:prstGeom>
        </p:spPr>
      </p:pic>
      <p:sp>
        <p:nvSpPr>
          <p:cNvPr id="5" name="灯片编号占位符 4">
            <a:extLst>
              <a:ext uri="{FF2B5EF4-FFF2-40B4-BE49-F238E27FC236}">
                <a16:creationId xmlns:a16="http://schemas.microsoft.com/office/drawing/2014/main" id="{54B753EA-B4FD-0141-A133-68F0C877F935}"/>
              </a:ext>
            </a:extLst>
          </p:cNvPr>
          <p:cNvSpPr>
            <a:spLocks noGrp="1"/>
          </p:cNvSpPr>
          <p:nvPr>
            <p:ph type="sldNum" sz="quarter" idx="12"/>
          </p:nvPr>
        </p:nvSpPr>
        <p:spPr/>
        <p:txBody>
          <a:bodyPr/>
          <a:lstStyle/>
          <a:p>
            <a:fld id="{4473EC36-CE96-B04F-B43E-A9C5C627468A}" type="slidenum">
              <a:rPr lang="en-US" smtClean="0"/>
              <a:t>3</a:t>
            </a:fld>
            <a:endParaRPr lang="en-US"/>
          </a:p>
        </p:txBody>
      </p:sp>
    </p:spTree>
    <p:extLst>
      <p:ext uri="{BB962C8B-B14F-4D97-AF65-F5344CB8AC3E}">
        <p14:creationId xmlns:p14="http://schemas.microsoft.com/office/powerpoint/2010/main" val="86503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5730-F1C5-C4C7-CF6F-684AA5D43848}"/>
              </a:ext>
            </a:extLst>
          </p:cNvPr>
          <p:cNvSpPr>
            <a:spLocks noGrp="1"/>
          </p:cNvSpPr>
          <p:nvPr>
            <p:ph type="title"/>
          </p:nvPr>
        </p:nvSpPr>
        <p:spPr/>
        <p:txBody>
          <a:bodyPr/>
          <a:lstStyle/>
          <a:p>
            <a:r>
              <a:rPr lang="en-US" dirty="0"/>
              <a:t>Masked Language Models</a:t>
            </a:r>
          </a:p>
        </p:txBody>
      </p:sp>
      <p:sp>
        <p:nvSpPr>
          <p:cNvPr id="3" name="Content Placeholder 2">
            <a:extLst>
              <a:ext uri="{FF2B5EF4-FFF2-40B4-BE49-F238E27FC236}">
                <a16:creationId xmlns:a16="http://schemas.microsoft.com/office/drawing/2014/main" id="{704B01D8-AE4C-6AAF-7F1A-70CA37EB9B0B}"/>
              </a:ext>
            </a:extLst>
          </p:cNvPr>
          <p:cNvSpPr>
            <a:spLocks noGrp="1"/>
          </p:cNvSpPr>
          <p:nvPr>
            <p:ph idx="1"/>
          </p:nvPr>
        </p:nvSpPr>
        <p:spPr/>
        <p:txBody>
          <a:bodyPr>
            <a:normAutofit fontScale="92500" lnSpcReduction="10000"/>
          </a:bodyPr>
          <a:lstStyle/>
          <a:p>
            <a:r>
              <a:rPr lang="en-US" dirty="0">
                <a:solidFill>
                  <a:srgbClr val="C00000"/>
                </a:solidFill>
              </a:rPr>
              <a:t>Mask out </a:t>
            </a:r>
            <a:r>
              <a:rPr lang="en-US" i="1" dirty="0">
                <a:solidFill>
                  <a:srgbClr val="C00000"/>
                </a:solidFill>
              </a:rPr>
              <a:t>k</a:t>
            </a:r>
            <a:r>
              <a:rPr lang="en-US" dirty="0">
                <a:solidFill>
                  <a:srgbClr val="C00000"/>
                </a:solidFill>
              </a:rPr>
              <a:t>% </a:t>
            </a:r>
            <a:r>
              <a:rPr lang="en-US" dirty="0"/>
              <a:t>of the input words, and then </a:t>
            </a:r>
            <a:r>
              <a:rPr lang="en-US" dirty="0">
                <a:solidFill>
                  <a:srgbClr val="C00000"/>
                </a:solidFill>
              </a:rPr>
              <a:t>predict the masked words</a:t>
            </a:r>
          </a:p>
          <a:p>
            <a:r>
              <a:rPr lang="en-US" dirty="0"/>
              <a:t>Usually use </a:t>
            </a:r>
            <a:r>
              <a:rPr lang="en-US" i="1" dirty="0"/>
              <a:t>k</a:t>
            </a:r>
            <a:r>
              <a:rPr lang="en-US" dirty="0"/>
              <a:t> = 15% (</a:t>
            </a:r>
            <a:r>
              <a:rPr lang="en" altLang="zh-CN" dirty="0"/>
              <a:t>Only add loss terms from words that are masked out</a:t>
            </a:r>
            <a:r>
              <a:rPr lang="en-US" dirty="0"/>
              <a:t>)</a:t>
            </a:r>
          </a:p>
          <a:p>
            <a:pPr lvl="1">
              <a:buFont typeface="Wingdings" pitchFamily="2" charset="2"/>
              <a:buChar char="ü"/>
            </a:pPr>
            <a:r>
              <a:rPr lang="en-US" dirty="0"/>
              <a:t>Too little masking: Too expensive to train </a:t>
            </a:r>
          </a:p>
          <a:p>
            <a:pPr lvl="1">
              <a:buFont typeface="Wingdings" pitchFamily="2" charset="2"/>
              <a:buChar char="ü"/>
            </a:pPr>
            <a:r>
              <a:rPr lang="en-US" dirty="0"/>
              <a:t>Too much masking: Not enough context</a:t>
            </a:r>
          </a:p>
          <a:p>
            <a:r>
              <a:rPr lang="en-US" altLang="zh-CN" dirty="0"/>
              <a:t>Among </a:t>
            </a:r>
            <a:r>
              <a:rPr lang="en-US" altLang="zh-CN" i="1" dirty="0"/>
              <a:t>k</a:t>
            </a:r>
            <a:r>
              <a:rPr lang="en-US" altLang="zh-CN" dirty="0"/>
              <a:t> = 15% (</a:t>
            </a:r>
            <a:r>
              <a:rPr lang="en" altLang="zh-CN" dirty="0"/>
              <a:t>To mitigate a mismatch between pre-training and fine-tuning</a:t>
            </a:r>
            <a:r>
              <a:rPr lang="en-US" altLang="zh-CN" dirty="0"/>
              <a:t>)</a:t>
            </a:r>
          </a:p>
          <a:p>
            <a:pPr lvl="1">
              <a:buFont typeface="Wingdings" pitchFamily="2" charset="2"/>
              <a:buChar char="ü"/>
            </a:pPr>
            <a:r>
              <a:rPr lang="en" altLang="zh-CN" dirty="0"/>
              <a:t>80% of the time: replace input word with special [MASK] token</a:t>
            </a:r>
          </a:p>
          <a:p>
            <a:pPr lvl="1">
              <a:buFont typeface="Wingdings" pitchFamily="2" charset="2"/>
              <a:buChar char="ü"/>
            </a:pPr>
            <a:r>
              <a:rPr lang="en" altLang="zh-CN" dirty="0"/>
              <a:t>10% of the time: replace input word with a random token </a:t>
            </a:r>
          </a:p>
          <a:p>
            <a:pPr lvl="1">
              <a:buFont typeface="Wingdings" pitchFamily="2" charset="2"/>
              <a:buChar char="ü"/>
            </a:pPr>
            <a:r>
              <a:rPr lang="en" altLang="zh-CN" dirty="0"/>
              <a:t>10% of the time: leave input word unchanged (but still predict it!) </a:t>
            </a:r>
            <a:endParaRPr lang="en-US" sz="800" dirty="0"/>
          </a:p>
          <a:p>
            <a:pPr marL="3200400" lvl="7" indent="0">
              <a:buNone/>
            </a:pPr>
            <a:r>
              <a:rPr lang="en-US" sz="2600" dirty="0">
                <a:solidFill>
                  <a:srgbClr val="0070C0"/>
                </a:solidFill>
              </a:rPr>
              <a:t>              store	         gallon</a:t>
            </a:r>
          </a:p>
          <a:p>
            <a:pPr lvl="1"/>
            <a:endParaRPr lang="en-US" sz="2200" dirty="0">
              <a:solidFill>
                <a:srgbClr val="0070C0"/>
              </a:solidFill>
            </a:endParaRPr>
          </a:p>
          <a:p>
            <a:pPr marL="1371600" lvl="3" indent="0">
              <a:buNone/>
            </a:pPr>
            <a:r>
              <a:rPr lang="en-US" sz="2600" dirty="0">
                <a:solidFill>
                  <a:srgbClr val="0070C0"/>
                </a:solidFill>
              </a:rPr>
              <a:t>The man went to the [MASK] to buy a [MASK] of milk</a:t>
            </a:r>
          </a:p>
        </p:txBody>
      </p:sp>
      <p:cxnSp>
        <p:nvCxnSpPr>
          <p:cNvPr id="5" name="Straight Arrow Connector 4">
            <a:extLst>
              <a:ext uri="{FF2B5EF4-FFF2-40B4-BE49-F238E27FC236}">
                <a16:creationId xmlns:a16="http://schemas.microsoft.com/office/drawing/2014/main" id="{68A0A302-49AA-E5E2-1762-B21934EF8C4B}"/>
              </a:ext>
            </a:extLst>
          </p:cNvPr>
          <p:cNvCxnSpPr>
            <a:cxnSpLocks/>
          </p:cNvCxnSpPr>
          <p:nvPr/>
        </p:nvCxnSpPr>
        <p:spPr>
          <a:xfrm flipV="1">
            <a:off x="5392630" y="5415224"/>
            <a:ext cx="0" cy="268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77A0F866-AC43-09AC-8F85-65FBD94FABF0}"/>
              </a:ext>
            </a:extLst>
          </p:cNvPr>
          <p:cNvCxnSpPr>
            <a:cxnSpLocks/>
          </p:cNvCxnSpPr>
          <p:nvPr/>
        </p:nvCxnSpPr>
        <p:spPr>
          <a:xfrm flipV="1">
            <a:off x="7382442" y="5428671"/>
            <a:ext cx="0" cy="255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灯片编号占位符 6">
            <a:extLst>
              <a:ext uri="{FF2B5EF4-FFF2-40B4-BE49-F238E27FC236}">
                <a16:creationId xmlns:a16="http://schemas.microsoft.com/office/drawing/2014/main" id="{9B5F7F2C-67B8-0B4A-80C0-34DB444F2883}"/>
              </a:ext>
            </a:extLst>
          </p:cNvPr>
          <p:cNvSpPr>
            <a:spLocks noGrp="1"/>
          </p:cNvSpPr>
          <p:nvPr>
            <p:ph type="sldNum" sz="quarter" idx="12"/>
          </p:nvPr>
        </p:nvSpPr>
        <p:spPr/>
        <p:txBody>
          <a:bodyPr/>
          <a:lstStyle/>
          <a:p>
            <a:fld id="{4473EC36-CE96-B04F-B43E-A9C5C627468A}" type="slidenum">
              <a:rPr lang="en-US" smtClean="0"/>
              <a:t>30</a:t>
            </a:fld>
            <a:endParaRPr lang="en-US"/>
          </a:p>
        </p:txBody>
      </p:sp>
    </p:spTree>
    <p:extLst>
      <p:ext uri="{BB962C8B-B14F-4D97-AF65-F5344CB8AC3E}">
        <p14:creationId xmlns:p14="http://schemas.microsoft.com/office/powerpoint/2010/main" val="4254972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04EF-4AD4-D55F-B3B3-D0D0D50EE9E6}"/>
              </a:ext>
            </a:extLst>
          </p:cNvPr>
          <p:cNvSpPr>
            <a:spLocks noGrp="1"/>
          </p:cNvSpPr>
          <p:nvPr>
            <p:ph type="title"/>
          </p:nvPr>
        </p:nvSpPr>
        <p:spPr/>
        <p:txBody>
          <a:bodyPr/>
          <a:lstStyle/>
          <a:p>
            <a:r>
              <a:rPr lang="en-US" dirty="0"/>
              <a:t>Next Sentence Prediction</a:t>
            </a:r>
          </a:p>
        </p:txBody>
      </p:sp>
      <p:sp>
        <p:nvSpPr>
          <p:cNvPr id="3" name="Content Placeholder 2">
            <a:extLst>
              <a:ext uri="{FF2B5EF4-FFF2-40B4-BE49-F238E27FC236}">
                <a16:creationId xmlns:a16="http://schemas.microsoft.com/office/drawing/2014/main" id="{655A9998-9980-09A9-06BF-215FFDF1FFBB}"/>
              </a:ext>
            </a:extLst>
          </p:cNvPr>
          <p:cNvSpPr>
            <a:spLocks noGrp="1"/>
          </p:cNvSpPr>
          <p:nvPr>
            <p:ph idx="1"/>
          </p:nvPr>
        </p:nvSpPr>
        <p:spPr/>
        <p:txBody>
          <a:bodyPr/>
          <a:lstStyle/>
          <a:p>
            <a:r>
              <a:rPr lang="en-US" dirty="0"/>
              <a:t>To learn </a:t>
            </a:r>
            <a:r>
              <a:rPr lang="en-US" i="1" dirty="0"/>
              <a:t>relationships</a:t>
            </a:r>
            <a:r>
              <a:rPr lang="en-US" dirty="0"/>
              <a:t> between sentences, predict whether Sentence B is actual sentence that proceeds Sentence A, or a random sentence.</a:t>
            </a:r>
          </a:p>
        </p:txBody>
      </p:sp>
      <p:pic>
        <p:nvPicPr>
          <p:cNvPr id="4" name="Picture 3">
            <a:extLst>
              <a:ext uri="{FF2B5EF4-FFF2-40B4-BE49-F238E27FC236}">
                <a16:creationId xmlns:a16="http://schemas.microsoft.com/office/drawing/2014/main" id="{5ADF989F-B81B-C429-DD5A-7563DAE81E89}"/>
              </a:ext>
            </a:extLst>
          </p:cNvPr>
          <p:cNvPicPr>
            <a:picLocks noChangeAspect="1"/>
          </p:cNvPicPr>
          <p:nvPr/>
        </p:nvPicPr>
        <p:blipFill>
          <a:blip r:embed="rId2"/>
          <a:stretch>
            <a:fillRect/>
          </a:stretch>
        </p:blipFill>
        <p:spPr>
          <a:xfrm>
            <a:off x="1544170" y="3268570"/>
            <a:ext cx="8831994" cy="960530"/>
          </a:xfrm>
          <a:prstGeom prst="rect">
            <a:avLst/>
          </a:prstGeom>
        </p:spPr>
      </p:pic>
      <p:sp>
        <p:nvSpPr>
          <p:cNvPr id="5" name="灯片编号占位符 4">
            <a:extLst>
              <a:ext uri="{FF2B5EF4-FFF2-40B4-BE49-F238E27FC236}">
                <a16:creationId xmlns:a16="http://schemas.microsoft.com/office/drawing/2014/main" id="{A713E43A-2EE6-6249-999F-86B4FA714A22}"/>
              </a:ext>
            </a:extLst>
          </p:cNvPr>
          <p:cNvSpPr>
            <a:spLocks noGrp="1"/>
          </p:cNvSpPr>
          <p:nvPr>
            <p:ph type="sldNum" sz="quarter" idx="12"/>
          </p:nvPr>
        </p:nvSpPr>
        <p:spPr/>
        <p:txBody>
          <a:bodyPr/>
          <a:lstStyle/>
          <a:p>
            <a:fld id="{4473EC36-CE96-B04F-B43E-A9C5C627468A}" type="slidenum">
              <a:rPr lang="en-US" smtClean="0"/>
              <a:t>31</a:t>
            </a:fld>
            <a:endParaRPr lang="en-US"/>
          </a:p>
        </p:txBody>
      </p:sp>
    </p:spTree>
    <p:extLst>
      <p:ext uri="{BB962C8B-B14F-4D97-AF65-F5344CB8AC3E}">
        <p14:creationId xmlns:p14="http://schemas.microsoft.com/office/powerpoint/2010/main" val="317196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7AA1D-7E26-D644-842D-17F04BBE21B4}"/>
              </a:ext>
            </a:extLst>
          </p:cNvPr>
          <p:cNvSpPr>
            <a:spLocks noGrp="1"/>
          </p:cNvSpPr>
          <p:nvPr>
            <p:ph type="title"/>
          </p:nvPr>
        </p:nvSpPr>
        <p:spPr/>
        <p:txBody>
          <a:bodyPr/>
          <a:lstStyle/>
          <a:p>
            <a:r>
              <a:rPr kumimoji="1" lang="en-US" altLang="zh-CN" dirty="0"/>
              <a:t>BERT Input Representation</a:t>
            </a:r>
            <a:endParaRPr kumimoji="1" lang="zh-CN" altLang="en-US" dirty="0"/>
          </a:p>
        </p:txBody>
      </p:sp>
      <p:sp>
        <p:nvSpPr>
          <p:cNvPr id="3" name="内容占位符 2">
            <a:extLst>
              <a:ext uri="{FF2B5EF4-FFF2-40B4-BE49-F238E27FC236}">
                <a16:creationId xmlns:a16="http://schemas.microsoft.com/office/drawing/2014/main" id="{32E0291D-6301-1F42-A53F-D47DD39787FF}"/>
              </a:ext>
            </a:extLst>
          </p:cNvPr>
          <p:cNvSpPr>
            <a:spLocks noGrp="1"/>
          </p:cNvSpPr>
          <p:nvPr>
            <p:ph idx="1"/>
          </p:nvPr>
        </p:nvSpPr>
        <p:spPr/>
        <p:txBody>
          <a:bodyPr/>
          <a:lstStyle/>
          <a:p>
            <a:r>
              <a:rPr lang="en" altLang="zh-CN" dirty="0"/>
              <a:t>The input to BERT was two separate contiguous segments of text:</a:t>
            </a:r>
          </a:p>
          <a:p>
            <a:pPr lvl="1">
              <a:buFont typeface="Wingdings" pitchFamily="2" charset="2"/>
              <a:buChar char="ü"/>
            </a:pPr>
            <a:r>
              <a:rPr lang="en" altLang="zh-CN" dirty="0"/>
              <a:t>Token embeddings: 30k token vocabulary, special tokens </a:t>
            </a:r>
            <a:r>
              <a:rPr lang="en" altLang="zh-CN" dirty="0">
                <a:solidFill>
                  <a:srgbClr val="C00000"/>
                </a:solidFill>
              </a:rPr>
              <a:t>[CLS] </a:t>
            </a:r>
            <a:r>
              <a:rPr lang="en" altLang="zh-CN" dirty="0"/>
              <a:t>and </a:t>
            </a:r>
            <a:r>
              <a:rPr lang="en" altLang="zh-CN" dirty="0">
                <a:solidFill>
                  <a:srgbClr val="C00000"/>
                </a:solidFill>
              </a:rPr>
              <a:t>[SEP]</a:t>
            </a:r>
          </a:p>
          <a:p>
            <a:pPr lvl="1">
              <a:buFont typeface="Wingdings" pitchFamily="2" charset="2"/>
              <a:buChar char="ü"/>
            </a:pPr>
            <a:r>
              <a:rPr lang="en" altLang="zh-CN" dirty="0"/>
              <a:t>Segment embeddings: to </a:t>
            </a:r>
            <a:r>
              <a:rPr lang="en" altLang="zh-CN" dirty="0">
                <a:solidFill>
                  <a:srgbClr val="C00000"/>
                </a:solidFill>
              </a:rPr>
              <a:t>distinguish</a:t>
            </a:r>
            <a:r>
              <a:rPr lang="en" altLang="zh-CN" dirty="0"/>
              <a:t> the two input segments</a:t>
            </a:r>
          </a:p>
          <a:p>
            <a:pPr lvl="1">
              <a:buFont typeface="Wingdings" pitchFamily="2" charset="2"/>
              <a:buChar char="ü"/>
            </a:pPr>
            <a:r>
              <a:rPr lang="en" altLang="zh-CN" dirty="0"/>
              <a:t>Position embeddings: to explicitly encode the </a:t>
            </a:r>
            <a:r>
              <a:rPr lang="en" altLang="zh-CN" dirty="0">
                <a:solidFill>
                  <a:srgbClr val="C00000"/>
                </a:solidFill>
              </a:rPr>
              <a:t>word order</a:t>
            </a:r>
          </a:p>
          <a:p>
            <a:pPr lvl="1">
              <a:buFont typeface="Wingdings" pitchFamily="2" charset="2"/>
              <a:buChar char="ü"/>
            </a:pPr>
            <a:endParaRPr lang="en" altLang="zh-CN" dirty="0"/>
          </a:p>
        </p:txBody>
      </p:sp>
      <p:pic>
        <p:nvPicPr>
          <p:cNvPr id="4" name="图片 3">
            <a:extLst>
              <a:ext uri="{FF2B5EF4-FFF2-40B4-BE49-F238E27FC236}">
                <a16:creationId xmlns:a16="http://schemas.microsoft.com/office/drawing/2014/main" id="{E934210E-92E1-5E40-8D06-85FE61923BB0}"/>
              </a:ext>
            </a:extLst>
          </p:cNvPr>
          <p:cNvPicPr>
            <a:picLocks noChangeAspect="1"/>
          </p:cNvPicPr>
          <p:nvPr/>
        </p:nvPicPr>
        <p:blipFill>
          <a:blip r:embed="rId2"/>
          <a:stretch>
            <a:fillRect/>
          </a:stretch>
        </p:blipFill>
        <p:spPr>
          <a:xfrm>
            <a:off x="1797050" y="3421571"/>
            <a:ext cx="8597900" cy="2743200"/>
          </a:xfrm>
          <a:prstGeom prst="rect">
            <a:avLst/>
          </a:prstGeom>
        </p:spPr>
      </p:pic>
      <p:sp>
        <p:nvSpPr>
          <p:cNvPr id="5" name="灯片编号占位符 4">
            <a:extLst>
              <a:ext uri="{FF2B5EF4-FFF2-40B4-BE49-F238E27FC236}">
                <a16:creationId xmlns:a16="http://schemas.microsoft.com/office/drawing/2014/main" id="{18CE330F-43D4-7E4D-BC39-8D1BCA560534}"/>
              </a:ext>
            </a:extLst>
          </p:cNvPr>
          <p:cNvSpPr>
            <a:spLocks noGrp="1"/>
          </p:cNvSpPr>
          <p:nvPr>
            <p:ph type="sldNum" sz="quarter" idx="12"/>
          </p:nvPr>
        </p:nvSpPr>
        <p:spPr/>
        <p:txBody>
          <a:bodyPr/>
          <a:lstStyle/>
          <a:p>
            <a:fld id="{4473EC36-CE96-B04F-B43E-A9C5C627468A}" type="slidenum">
              <a:rPr lang="en-US" smtClean="0"/>
              <a:t>32</a:t>
            </a:fld>
            <a:endParaRPr lang="en-US"/>
          </a:p>
        </p:txBody>
      </p:sp>
    </p:spTree>
    <p:extLst>
      <p:ext uri="{BB962C8B-B14F-4D97-AF65-F5344CB8AC3E}">
        <p14:creationId xmlns:p14="http://schemas.microsoft.com/office/powerpoint/2010/main" val="2537594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992E-FF8D-CA35-E7FA-6B0C81DF1828}"/>
              </a:ext>
            </a:extLst>
          </p:cNvPr>
          <p:cNvSpPr>
            <a:spLocks noGrp="1"/>
          </p:cNvSpPr>
          <p:nvPr>
            <p:ph type="title"/>
          </p:nvPr>
        </p:nvSpPr>
        <p:spPr/>
        <p:txBody>
          <a:bodyPr/>
          <a:lstStyle/>
          <a:p>
            <a:r>
              <a:rPr lang="en-US" altLang="zh-CN" dirty="0"/>
              <a:t>BERT Technical Details</a:t>
            </a:r>
            <a:endParaRPr lang="en-US" dirty="0"/>
          </a:p>
        </p:txBody>
      </p:sp>
      <p:sp>
        <p:nvSpPr>
          <p:cNvPr id="3" name="Content Placeholder 2">
            <a:extLst>
              <a:ext uri="{FF2B5EF4-FFF2-40B4-BE49-F238E27FC236}">
                <a16:creationId xmlns:a16="http://schemas.microsoft.com/office/drawing/2014/main" id="{84A3EFD2-5F9A-E72C-2BF8-D2B729AE46F9}"/>
              </a:ext>
            </a:extLst>
          </p:cNvPr>
          <p:cNvSpPr>
            <a:spLocks noGrp="1"/>
          </p:cNvSpPr>
          <p:nvPr>
            <p:ph idx="1"/>
          </p:nvPr>
        </p:nvSpPr>
        <p:spPr/>
        <p:txBody>
          <a:bodyPr/>
          <a:lstStyle/>
          <a:p>
            <a:r>
              <a:rPr lang="en-US" dirty="0"/>
              <a:t>Data: Wikipedia (2.5B words) + </a:t>
            </a:r>
            <a:r>
              <a:rPr lang="en-US" dirty="0" err="1"/>
              <a:t>BookCorpus</a:t>
            </a:r>
            <a:r>
              <a:rPr lang="en-US" dirty="0"/>
              <a:t> (800M words) </a:t>
            </a:r>
          </a:p>
          <a:p>
            <a:pPr lvl="1">
              <a:buFont typeface="Wingdings" pitchFamily="2" charset="2"/>
              <a:buChar char="ü"/>
            </a:pPr>
            <a:r>
              <a:rPr lang="en-US" sz="2000" dirty="0"/>
              <a:t>Batch Size: 131,072 words (1024 sequences * 128 length or 256 sequences * 512 length) </a:t>
            </a:r>
          </a:p>
          <a:p>
            <a:pPr lvl="1">
              <a:buFont typeface="Wingdings" pitchFamily="2" charset="2"/>
              <a:buChar char="ü"/>
            </a:pPr>
            <a:r>
              <a:rPr lang="en-US" sz="2000" dirty="0"/>
              <a:t>Training Time: 1M steps (~40 epochs) </a:t>
            </a:r>
          </a:p>
          <a:p>
            <a:pPr lvl="1">
              <a:buFont typeface="Wingdings" pitchFamily="2" charset="2"/>
              <a:buChar char="ü"/>
            </a:pPr>
            <a:r>
              <a:rPr lang="en-US" sz="2000" dirty="0"/>
              <a:t>Optimizer: </a:t>
            </a:r>
            <a:r>
              <a:rPr lang="en-US" sz="2000" dirty="0" err="1"/>
              <a:t>AdamW</a:t>
            </a:r>
            <a:r>
              <a:rPr lang="en-US" sz="2000" dirty="0"/>
              <a:t>, 1e-4 learning rate, linear decay </a:t>
            </a:r>
            <a:endParaRPr lang="en-US" dirty="0"/>
          </a:p>
          <a:p>
            <a:r>
              <a:rPr lang="en-US" dirty="0"/>
              <a:t>BERT-Base: 12-layer, 768-hidden, 12-head </a:t>
            </a:r>
          </a:p>
          <a:p>
            <a:r>
              <a:rPr lang="en-US" dirty="0"/>
              <a:t>BERT-Large: 24-layer, 1024-hidden, 16-head </a:t>
            </a:r>
          </a:p>
          <a:p>
            <a:r>
              <a:rPr lang="en-US" dirty="0"/>
              <a:t>Trained on 4x4 or 8x8 TPU slice for 4 days</a:t>
            </a:r>
          </a:p>
        </p:txBody>
      </p:sp>
      <p:sp>
        <p:nvSpPr>
          <p:cNvPr id="4" name="灯片编号占位符 3">
            <a:extLst>
              <a:ext uri="{FF2B5EF4-FFF2-40B4-BE49-F238E27FC236}">
                <a16:creationId xmlns:a16="http://schemas.microsoft.com/office/drawing/2014/main" id="{AD511D54-725B-9649-8DC7-39271E742E08}"/>
              </a:ext>
            </a:extLst>
          </p:cNvPr>
          <p:cNvSpPr>
            <a:spLocks noGrp="1"/>
          </p:cNvSpPr>
          <p:nvPr>
            <p:ph type="sldNum" sz="quarter" idx="12"/>
          </p:nvPr>
        </p:nvSpPr>
        <p:spPr/>
        <p:txBody>
          <a:bodyPr/>
          <a:lstStyle/>
          <a:p>
            <a:fld id="{4473EC36-CE96-B04F-B43E-A9C5C627468A}" type="slidenum">
              <a:rPr lang="en-US" smtClean="0"/>
              <a:t>33</a:t>
            </a:fld>
            <a:endParaRPr lang="en-US"/>
          </a:p>
        </p:txBody>
      </p:sp>
    </p:spTree>
    <p:extLst>
      <p:ext uri="{BB962C8B-B14F-4D97-AF65-F5344CB8AC3E}">
        <p14:creationId xmlns:p14="http://schemas.microsoft.com/office/powerpoint/2010/main" val="60745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2580-3707-8A16-7E1F-42DEC21544F3}"/>
              </a:ext>
            </a:extLst>
          </p:cNvPr>
          <p:cNvSpPr>
            <a:spLocks noGrp="1"/>
          </p:cNvSpPr>
          <p:nvPr>
            <p:ph type="title"/>
          </p:nvPr>
        </p:nvSpPr>
        <p:spPr/>
        <p:txBody>
          <a:bodyPr/>
          <a:lstStyle/>
          <a:p>
            <a:r>
              <a:rPr lang="en-US" dirty="0"/>
              <a:t>BERT Fine-tuning</a:t>
            </a:r>
          </a:p>
        </p:txBody>
      </p:sp>
      <p:sp>
        <p:nvSpPr>
          <p:cNvPr id="5" name="内容占位符 2">
            <a:extLst>
              <a:ext uri="{FF2B5EF4-FFF2-40B4-BE49-F238E27FC236}">
                <a16:creationId xmlns:a16="http://schemas.microsoft.com/office/drawing/2014/main" id="{6AAE507E-0B96-1F49-A118-40E44F58C392}"/>
              </a:ext>
            </a:extLst>
          </p:cNvPr>
          <p:cNvSpPr txBox="1">
            <a:spLocks/>
          </p:cNvSpPr>
          <p:nvPr/>
        </p:nvSpPr>
        <p:spPr>
          <a:xfrm>
            <a:off x="838200" y="1825625"/>
            <a:ext cx="551650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 altLang="zh-CN" dirty="0"/>
              <a:t>Pre-training is expensive and impractical on a single GPU</a:t>
            </a:r>
          </a:p>
          <a:p>
            <a:endParaRPr lang="en" altLang="zh-CN" dirty="0"/>
          </a:p>
          <a:p>
            <a:r>
              <a:rPr lang="en" altLang="zh-CN" dirty="0"/>
              <a:t>Fine-tuning is practical and common on a single GPU</a:t>
            </a:r>
          </a:p>
        </p:txBody>
      </p:sp>
      <p:pic>
        <p:nvPicPr>
          <p:cNvPr id="4" name="Content Placeholder 3">
            <a:extLst>
              <a:ext uri="{FF2B5EF4-FFF2-40B4-BE49-F238E27FC236}">
                <a16:creationId xmlns:a16="http://schemas.microsoft.com/office/drawing/2014/main" id="{2CAC2346-ECCF-E6A0-CA88-D90BE29CB1D2}"/>
              </a:ext>
            </a:extLst>
          </p:cNvPr>
          <p:cNvPicPr>
            <a:picLocks noGrp="1" noChangeAspect="1"/>
          </p:cNvPicPr>
          <p:nvPr>
            <p:ph idx="1"/>
          </p:nvPr>
        </p:nvPicPr>
        <p:blipFill>
          <a:blip r:embed="rId2"/>
          <a:stretch>
            <a:fillRect/>
          </a:stretch>
        </p:blipFill>
        <p:spPr>
          <a:xfrm>
            <a:off x="6354701" y="1690688"/>
            <a:ext cx="4999099" cy="4974514"/>
          </a:xfrm>
          <a:prstGeom prst="rect">
            <a:avLst/>
          </a:prstGeom>
        </p:spPr>
      </p:pic>
      <p:sp>
        <p:nvSpPr>
          <p:cNvPr id="8" name="灯片编号占位符 7">
            <a:extLst>
              <a:ext uri="{FF2B5EF4-FFF2-40B4-BE49-F238E27FC236}">
                <a16:creationId xmlns:a16="http://schemas.microsoft.com/office/drawing/2014/main" id="{73D0C394-51F2-AD45-95CA-2EEFC7295158}"/>
              </a:ext>
            </a:extLst>
          </p:cNvPr>
          <p:cNvSpPr>
            <a:spLocks noGrp="1"/>
          </p:cNvSpPr>
          <p:nvPr>
            <p:ph type="sldNum" sz="quarter" idx="12"/>
          </p:nvPr>
        </p:nvSpPr>
        <p:spPr/>
        <p:txBody>
          <a:bodyPr/>
          <a:lstStyle/>
          <a:p>
            <a:fld id="{4473EC36-CE96-B04F-B43E-A9C5C627468A}" type="slidenum">
              <a:rPr lang="en-US" smtClean="0"/>
              <a:t>34</a:t>
            </a:fld>
            <a:endParaRPr lang="en-US"/>
          </a:p>
        </p:txBody>
      </p:sp>
    </p:spTree>
    <p:extLst>
      <p:ext uri="{BB962C8B-B14F-4D97-AF65-F5344CB8AC3E}">
        <p14:creationId xmlns:p14="http://schemas.microsoft.com/office/powerpoint/2010/main" val="4210277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992E-FF8D-CA35-E7FA-6B0C81DF1828}"/>
              </a:ext>
            </a:extLst>
          </p:cNvPr>
          <p:cNvSpPr>
            <a:spLocks noGrp="1"/>
          </p:cNvSpPr>
          <p:nvPr>
            <p:ph type="title"/>
          </p:nvPr>
        </p:nvSpPr>
        <p:spPr/>
        <p:txBody>
          <a:bodyPr/>
          <a:lstStyle/>
          <a:p>
            <a:r>
              <a:rPr lang="en-US" altLang="zh-CN" dirty="0"/>
              <a:t>BERT Results</a:t>
            </a:r>
            <a:endParaRPr lang="en-US" dirty="0"/>
          </a:p>
        </p:txBody>
      </p:sp>
      <p:sp>
        <p:nvSpPr>
          <p:cNvPr id="3" name="Content Placeholder 2">
            <a:extLst>
              <a:ext uri="{FF2B5EF4-FFF2-40B4-BE49-F238E27FC236}">
                <a16:creationId xmlns:a16="http://schemas.microsoft.com/office/drawing/2014/main" id="{84A3EFD2-5F9A-E72C-2BF8-D2B729AE46F9}"/>
              </a:ext>
            </a:extLst>
          </p:cNvPr>
          <p:cNvSpPr>
            <a:spLocks noGrp="1"/>
          </p:cNvSpPr>
          <p:nvPr>
            <p:ph idx="1"/>
          </p:nvPr>
        </p:nvSpPr>
        <p:spPr/>
        <p:txBody>
          <a:bodyPr/>
          <a:lstStyle/>
          <a:p>
            <a:r>
              <a:rPr lang="en" altLang="zh-CN" dirty="0"/>
              <a:t>BERT was massively popular and hugely versatile</a:t>
            </a:r>
          </a:p>
          <a:p>
            <a:r>
              <a:rPr lang="en" altLang="zh-CN" dirty="0"/>
              <a:t>Finetuning BERT led to new state-of-the-art results on a broad range of tasks</a:t>
            </a:r>
          </a:p>
          <a:p>
            <a:endParaRPr lang="en-US" dirty="0"/>
          </a:p>
        </p:txBody>
      </p:sp>
      <p:pic>
        <p:nvPicPr>
          <p:cNvPr id="4" name="图片 3">
            <a:extLst>
              <a:ext uri="{FF2B5EF4-FFF2-40B4-BE49-F238E27FC236}">
                <a16:creationId xmlns:a16="http://schemas.microsoft.com/office/drawing/2014/main" id="{39963659-2F28-7944-90C1-7B3D5382DB7E}"/>
              </a:ext>
            </a:extLst>
          </p:cNvPr>
          <p:cNvPicPr>
            <a:picLocks noChangeAspect="1"/>
          </p:cNvPicPr>
          <p:nvPr/>
        </p:nvPicPr>
        <p:blipFill>
          <a:blip r:embed="rId2"/>
          <a:stretch>
            <a:fillRect/>
          </a:stretch>
        </p:blipFill>
        <p:spPr>
          <a:xfrm>
            <a:off x="835660" y="3262884"/>
            <a:ext cx="10518140" cy="2308860"/>
          </a:xfrm>
          <a:prstGeom prst="rect">
            <a:avLst/>
          </a:prstGeom>
        </p:spPr>
      </p:pic>
      <p:sp>
        <p:nvSpPr>
          <p:cNvPr id="5" name="灯片编号占位符 4">
            <a:extLst>
              <a:ext uri="{FF2B5EF4-FFF2-40B4-BE49-F238E27FC236}">
                <a16:creationId xmlns:a16="http://schemas.microsoft.com/office/drawing/2014/main" id="{1FB314CF-577F-144B-8768-A3FD6D865209}"/>
              </a:ext>
            </a:extLst>
          </p:cNvPr>
          <p:cNvSpPr>
            <a:spLocks noGrp="1"/>
          </p:cNvSpPr>
          <p:nvPr>
            <p:ph type="sldNum" sz="quarter" idx="12"/>
          </p:nvPr>
        </p:nvSpPr>
        <p:spPr/>
        <p:txBody>
          <a:bodyPr/>
          <a:lstStyle/>
          <a:p>
            <a:fld id="{4473EC36-CE96-B04F-B43E-A9C5C627468A}" type="slidenum">
              <a:rPr lang="en-US" smtClean="0"/>
              <a:t>35</a:t>
            </a:fld>
            <a:endParaRPr lang="en-US"/>
          </a:p>
        </p:txBody>
      </p:sp>
    </p:spTree>
    <p:extLst>
      <p:ext uri="{BB962C8B-B14F-4D97-AF65-F5344CB8AC3E}">
        <p14:creationId xmlns:p14="http://schemas.microsoft.com/office/powerpoint/2010/main" val="3182455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992E-FF8D-CA35-E7FA-6B0C81DF1828}"/>
              </a:ext>
            </a:extLst>
          </p:cNvPr>
          <p:cNvSpPr>
            <a:spLocks noGrp="1"/>
          </p:cNvSpPr>
          <p:nvPr>
            <p:ph type="title"/>
          </p:nvPr>
        </p:nvSpPr>
        <p:spPr/>
        <p:txBody>
          <a:bodyPr/>
          <a:lstStyle/>
          <a:p>
            <a:r>
              <a:rPr lang="en-US" altLang="zh-CN" dirty="0"/>
              <a:t>Extension of BERT</a:t>
            </a:r>
            <a:endParaRPr lang="en-US" dirty="0"/>
          </a:p>
        </p:txBody>
      </p:sp>
      <p:sp>
        <p:nvSpPr>
          <p:cNvPr id="3" name="Content Placeholder 2">
            <a:extLst>
              <a:ext uri="{FF2B5EF4-FFF2-40B4-BE49-F238E27FC236}">
                <a16:creationId xmlns:a16="http://schemas.microsoft.com/office/drawing/2014/main" id="{84A3EFD2-5F9A-E72C-2BF8-D2B729AE46F9}"/>
              </a:ext>
            </a:extLst>
          </p:cNvPr>
          <p:cNvSpPr>
            <a:spLocks noGrp="1"/>
          </p:cNvSpPr>
          <p:nvPr>
            <p:ph idx="1"/>
          </p:nvPr>
        </p:nvSpPr>
        <p:spPr/>
        <p:txBody>
          <a:bodyPr/>
          <a:lstStyle/>
          <a:p>
            <a:r>
              <a:rPr lang="en" altLang="zh-CN" dirty="0" err="1"/>
              <a:t>RoBERTa</a:t>
            </a:r>
            <a:r>
              <a:rPr lang="en" altLang="zh-CN" dirty="0"/>
              <a:t>: </a:t>
            </a:r>
            <a:r>
              <a:rPr lang="en" altLang="zh-CN" dirty="0">
                <a:solidFill>
                  <a:srgbClr val="C00000"/>
                </a:solidFill>
              </a:rPr>
              <a:t>more compute, more data </a:t>
            </a:r>
            <a:r>
              <a:rPr lang="en" altLang="zh-CN" dirty="0"/>
              <a:t>can improve pre-training even when not changing the underlying Transformer encoder</a:t>
            </a:r>
          </a:p>
          <a:p>
            <a:pPr lvl="1">
              <a:buFont typeface="Wingdings" pitchFamily="2" charset="2"/>
              <a:buChar char="ü"/>
            </a:pPr>
            <a:r>
              <a:rPr lang="en" altLang="zh-CN" dirty="0"/>
              <a:t>Remove </a:t>
            </a:r>
            <a:r>
              <a:rPr lang="en" altLang="zh-CN" dirty="0">
                <a:solidFill>
                  <a:srgbClr val="C00000"/>
                </a:solidFill>
              </a:rPr>
              <a:t>next sentence prediction </a:t>
            </a:r>
            <a:r>
              <a:rPr lang="en" altLang="zh-CN" dirty="0"/>
              <a:t>and argued it is </a:t>
            </a:r>
            <a:r>
              <a:rPr lang="en" altLang="zh-CN" dirty="0">
                <a:solidFill>
                  <a:srgbClr val="C00000"/>
                </a:solidFill>
              </a:rPr>
              <a:t>not necessary</a:t>
            </a:r>
          </a:p>
          <a:p>
            <a:r>
              <a:rPr lang="en" altLang="zh-CN" dirty="0" err="1"/>
              <a:t>SpanBERT</a:t>
            </a:r>
            <a:r>
              <a:rPr lang="en" altLang="zh-CN" dirty="0"/>
              <a:t>: masking </a:t>
            </a:r>
            <a:r>
              <a:rPr lang="en" altLang="zh-CN" dirty="0">
                <a:solidFill>
                  <a:srgbClr val="C00000"/>
                </a:solidFill>
              </a:rPr>
              <a:t>contiguous spans of words </a:t>
            </a:r>
            <a:r>
              <a:rPr lang="en" altLang="zh-CN" dirty="0"/>
              <a:t>makes a harder, more useful pretraining task</a:t>
            </a:r>
          </a:p>
          <a:p>
            <a:endParaRPr lang="en-US" dirty="0"/>
          </a:p>
        </p:txBody>
      </p:sp>
      <p:sp>
        <p:nvSpPr>
          <p:cNvPr id="5" name="内容占位符 2">
            <a:extLst>
              <a:ext uri="{FF2B5EF4-FFF2-40B4-BE49-F238E27FC236}">
                <a16:creationId xmlns:a16="http://schemas.microsoft.com/office/drawing/2014/main" id="{35A172E0-EE1E-6747-BEAD-E19AE49BE324}"/>
              </a:ext>
            </a:extLst>
          </p:cNvPr>
          <p:cNvSpPr txBox="1">
            <a:spLocks/>
          </p:cNvSpPr>
          <p:nvPr>
            <p:custDataLst>
              <p:tags r:id="rId1"/>
            </p:custDataLst>
          </p:nvPr>
        </p:nvSpPr>
        <p:spPr>
          <a:xfrm>
            <a:off x="365760" y="6176964"/>
            <a:ext cx="11460480" cy="6810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err="1"/>
              <a:t>Yinhan</a:t>
            </a:r>
            <a:r>
              <a:rPr lang="en" altLang="zh-CN" sz="1800" dirty="0"/>
              <a:t> Liu</a:t>
            </a:r>
            <a:r>
              <a:rPr lang="en-US" altLang="zh-CN" sz="1800" dirty="0"/>
              <a:t>, et al.</a:t>
            </a:r>
            <a:r>
              <a:rPr lang="en-US" altLang="zh-CN" sz="1800" i="1" dirty="0"/>
              <a:t> </a:t>
            </a:r>
            <a:r>
              <a:rPr lang="en-US" altLang="zh-CN" sz="1800" i="1" dirty="0" err="1"/>
              <a:t>RoBERTa</a:t>
            </a:r>
            <a:r>
              <a:rPr lang="en-US" altLang="zh-CN" sz="1800" i="1" dirty="0"/>
              <a:t>: A Robustly Optimized BERT Pretraining Approach. </a:t>
            </a:r>
            <a:r>
              <a:rPr lang="en-US" altLang="zh-CN" sz="1800" dirty="0"/>
              <a:t>2019.</a:t>
            </a:r>
          </a:p>
          <a:p>
            <a:pPr marL="0" indent="0" algn="ctr">
              <a:buNone/>
            </a:pPr>
            <a:r>
              <a:rPr lang="en" altLang="zh-CN" sz="1800" dirty="0"/>
              <a:t>Mandar Joshi</a:t>
            </a:r>
            <a:r>
              <a:rPr lang="en-US" altLang="zh-CN" sz="1800" dirty="0"/>
              <a:t>, et al.</a:t>
            </a:r>
            <a:r>
              <a:rPr lang="en-US" altLang="zh-CN" sz="1800" i="1" dirty="0"/>
              <a:t> </a:t>
            </a:r>
            <a:r>
              <a:rPr lang="en-US" altLang="zh-CN" sz="1800" i="1" dirty="0" err="1"/>
              <a:t>SpanBERT</a:t>
            </a:r>
            <a:r>
              <a:rPr lang="en-US" altLang="zh-CN" sz="1800" i="1" dirty="0"/>
              <a:t>: Improving Pre-training by Representing and Predicting Spans. </a:t>
            </a:r>
            <a:r>
              <a:rPr lang="en-US" altLang="zh-CN" sz="1800" dirty="0"/>
              <a:t>TACL 2020.</a:t>
            </a:r>
          </a:p>
        </p:txBody>
      </p:sp>
      <p:pic>
        <p:nvPicPr>
          <p:cNvPr id="6" name="图片 5">
            <a:extLst>
              <a:ext uri="{FF2B5EF4-FFF2-40B4-BE49-F238E27FC236}">
                <a16:creationId xmlns:a16="http://schemas.microsoft.com/office/drawing/2014/main" id="{9EAE95E9-06C8-C440-8746-9457D734826A}"/>
              </a:ext>
            </a:extLst>
          </p:cNvPr>
          <p:cNvPicPr>
            <a:picLocks noChangeAspect="1"/>
          </p:cNvPicPr>
          <p:nvPr/>
        </p:nvPicPr>
        <p:blipFill>
          <a:blip r:embed="rId4"/>
          <a:stretch>
            <a:fillRect/>
          </a:stretch>
        </p:blipFill>
        <p:spPr>
          <a:xfrm>
            <a:off x="2426208" y="4001294"/>
            <a:ext cx="7339584" cy="2087151"/>
          </a:xfrm>
          <a:prstGeom prst="rect">
            <a:avLst/>
          </a:prstGeom>
        </p:spPr>
      </p:pic>
      <p:sp>
        <p:nvSpPr>
          <p:cNvPr id="7" name="灯片编号占位符 6">
            <a:extLst>
              <a:ext uri="{FF2B5EF4-FFF2-40B4-BE49-F238E27FC236}">
                <a16:creationId xmlns:a16="http://schemas.microsoft.com/office/drawing/2014/main" id="{3AA6EB0C-9B37-DE47-923E-EF02E01263FD}"/>
              </a:ext>
            </a:extLst>
          </p:cNvPr>
          <p:cNvSpPr>
            <a:spLocks noGrp="1"/>
          </p:cNvSpPr>
          <p:nvPr>
            <p:ph type="sldNum" sz="quarter" idx="12"/>
          </p:nvPr>
        </p:nvSpPr>
        <p:spPr/>
        <p:txBody>
          <a:bodyPr/>
          <a:lstStyle/>
          <a:p>
            <a:fld id="{4473EC36-CE96-B04F-B43E-A9C5C627468A}" type="slidenum">
              <a:rPr lang="en-US" smtClean="0"/>
              <a:t>36</a:t>
            </a:fld>
            <a:endParaRPr lang="en-US"/>
          </a:p>
        </p:txBody>
      </p:sp>
    </p:spTree>
    <p:extLst>
      <p:ext uri="{BB962C8B-B14F-4D97-AF65-F5344CB8AC3E}">
        <p14:creationId xmlns:p14="http://schemas.microsoft.com/office/powerpoint/2010/main" val="978286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992E-FF8D-CA35-E7FA-6B0C81DF1828}"/>
              </a:ext>
            </a:extLst>
          </p:cNvPr>
          <p:cNvSpPr>
            <a:spLocks noGrp="1"/>
          </p:cNvSpPr>
          <p:nvPr>
            <p:ph type="title"/>
          </p:nvPr>
        </p:nvSpPr>
        <p:spPr/>
        <p:txBody>
          <a:bodyPr/>
          <a:lstStyle/>
          <a:p>
            <a:r>
              <a:rPr lang="en-US" altLang="zh-CN" dirty="0"/>
              <a:t>Extension of </a:t>
            </a:r>
            <a:r>
              <a:rPr lang="en" altLang="zh-CN" dirty="0"/>
              <a:t>Pre-training Encoder-Decoders</a:t>
            </a:r>
            <a:endParaRPr lang="en-US" dirty="0"/>
          </a:p>
        </p:txBody>
      </p:sp>
      <p:sp>
        <p:nvSpPr>
          <p:cNvPr id="3" name="Content Placeholder 2">
            <a:extLst>
              <a:ext uri="{FF2B5EF4-FFF2-40B4-BE49-F238E27FC236}">
                <a16:creationId xmlns:a16="http://schemas.microsoft.com/office/drawing/2014/main" id="{84A3EFD2-5F9A-E72C-2BF8-D2B729AE46F9}"/>
              </a:ext>
            </a:extLst>
          </p:cNvPr>
          <p:cNvSpPr>
            <a:spLocks noGrp="1"/>
          </p:cNvSpPr>
          <p:nvPr>
            <p:ph idx="1"/>
          </p:nvPr>
        </p:nvSpPr>
        <p:spPr/>
        <p:txBody>
          <a:bodyPr/>
          <a:lstStyle/>
          <a:p>
            <a:r>
              <a:rPr lang="en" altLang="zh-CN" dirty="0"/>
              <a:t>T5</a:t>
            </a:r>
          </a:p>
          <a:p>
            <a:pPr lvl="1">
              <a:buFont typeface="Wingdings" pitchFamily="2" charset="2"/>
              <a:buChar char="ü"/>
            </a:pPr>
            <a:r>
              <a:rPr lang="en" altLang="zh-CN" dirty="0"/>
              <a:t>The encoder benefits from bidirectional context</a:t>
            </a:r>
          </a:p>
          <a:p>
            <a:pPr lvl="1">
              <a:buFont typeface="Wingdings" pitchFamily="2" charset="2"/>
              <a:buChar char="ü"/>
            </a:pPr>
            <a:r>
              <a:rPr lang="en" altLang="zh-CN" dirty="0"/>
              <a:t>The decoder is used to train the whole model through language modeling</a:t>
            </a:r>
          </a:p>
          <a:p>
            <a:r>
              <a:rPr lang="en" dirty="0"/>
              <a:t>Pre-training objective: </a:t>
            </a:r>
            <a:r>
              <a:rPr lang="en" altLang="zh-CN" dirty="0"/>
              <a:t>replace different-length </a:t>
            </a:r>
          </a:p>
          <a:p>
            <a:pPr marL="0" indent="0">
              <a:buNone/>
            </a:pPr>
            <a:r>
              <a:rPr lang="en" altLang="zh-CN" dirty="0"/>
              <a:t>   spans from the input with unique placeholders;</a:t>
            </a:r>
          </a:p>
          <a:p>
            <a:pPr marL="0" indent="0">
              <a:buNone/>
            </a:pPr>
            <a:r>
              <a:rPr lang="en" altLang="zh-CN" dirty="0"/>
              <a:t>   decode out the spans that were removed.</a:t>
            </a:r>
            <a:endParaRPr lang="en-US" dirty="0"/>
          </a:p>
        </p:txBody>
      </p:sp>
      <p:sp>
        <p:nvSpPr>
          <p:cNvPr id="5" name="内容占位符 2">
            <a:extLst>
              <a:ext uri="{FF2B5EF4-FFF2-40B4-BE49-F238E27FC236}">
                <a16:creationId xmlns:a16="http://schemas.microsoft.com/office/drawing/2014/main" id="{35A172E0-EE1E-6747-BEAD-E19AE49BE324}"/>
              </a:ext>
            </a:extLst>
          </p:cNvPr>
          <p:cNvSpPr txBox="1">
            <a:spLocks/>
          </p:cNvSpPr>
          <p:nvPr>
            <p:custDataLst>
              <p:tags r:id="rId1"/>
            </p:custDataLst>
          </p:nvPr>
        </p:nvSpPr>
        <p:spPr>
          <a:xfrm>
            <a:off x="365760" y="6492874"/>
            <a:ext cx="11460480"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Colin </a:t>
            </a:r>
            <a:r>
              <a:rPr lang="en" altLang="zh-CN" sz="1800" dirty="0" err="1"/>
              <a:t>Raffel</a:t>
            </a:r>
            <a:r>
              <a:rPr lang="en-US" altLang="zh-CN" sz="1800" dirty="0"/>
              <a:t>, et al.</a:t>
            </a:r>
            <a:r>
              <a:rPr lang="en-US" altLang="zh-CN" sz="1800" i="1" dirty="0"/>
              <a:t> Exploring the Limits of Transfer Learning with a Unified Text-to-Text Transformer. </a:t>
            </a:r>
            <a:r>
              <a:rPr lang="en-US" altLang="zh-CN" sz="1800" dirty="0"/>
              <a:t>2019.</a:t>
            </a:r>
          </a:p>
        </p:txBody>
      </p:sp>
      <p:sp>
        <p:nvSpPr>
          <p:cNvPr id="7" name="灯片编号占位符 6">
            <a:extLst>
              <a:ext uri="{FF2B5EF4-FFF2-40B4-BE49-F238E27FC236}">
                <a16:creationId xmlns:a16="http://schemas.microsoft.com/office/drawing/2014/main" id="{3AA6EB0C-9B37-DE47-923E-EF02E01263FD}"/>
              </a:ext>
            </a:extLst>
          </p:cNvPr>
          <p:cNvSpPr>
            <a:spLocks noGrp="1"/>
          </p:cNvSpPr>
          <p:nvPr>
            <p:ph type="sldNum" sz="quarter" idx="12"/>
          </p:nvPr>
        </p:nvSpPr>
        <p:spPr/>
        <p:txBody>
          <a:bodyPr/>
          <a:lstStyle/>
          <a:p>
            <a:fld id="{4473EC36-CE96-B04F-B43E-A9C5C627468A}" type="slidenum">
              <a:rPr lang="en-US" smtClean="0"/>
              <a:t>37</a:t>
            </a:fld>
            <a:endParaRPr lang="en-US" dirty="0"/>
          </a:p>
        </p:txBody>
      </p:sp>
      <p:pic>
        <p:nvPicPr>
          <p:cNvPr id="8" name="图片 7">
            <a:extLst>
              <a:ext uri="{FF2B5EF4-FFF2-40B4-BE49-F238E27FC236}">
                <a16:creationId xmlns:a16="http://schemas.microsoft.com/office/drawing/2014/main" id="{B648012E-2DE6-9E42-BC18-038F320DCE0F}"/>
              </a:ext>
            </a:extLst>
          </p:cNvPr>
          <p:cNvPicPr>
            <a:picLocks noChangeAspect="1"/>
          </p:cNvPicPr>
          <p:nvPr/>
        </p:nvPicPr>
        <p:blipFill>
          <a:blip r:embed="rId4"/>
          <a:stretch>
            <a:fillRect/>
          </a:stretch>
        </p:blipFill>
        <p:spPr>
          <a:xfrm>
            <a:off x="8040414" y="3151798"/>
            <a:ext cx="3313386" cy="3204552"/>
          </a:xfrm>
          <a:prstGeom prst="rect">
            <a:avLst/>
          </a:prstGeom>
        </p:spPr>
      </p:pic>
    </p:spTree>
    <p:extLst>
      <p:ext uri="{BB962C8B-B14F-4D97-AF65-F5344CB8AC3E}">
        <p14:creationId xmlns:p14="http://schemas.microsoft.com/office/powerpoint/2010/main" val="339393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F7992-216B-EC47-A13E-442554834FA3}"/>
              </a:ext>
            </a:extLst>
          </p:cNvPr>
          <p:cNvSpPr>
            <a:spLocks noGrp="1"/>
          </p:cNvSpPr>
          <p:nvPr>
            <p:ph type="title"/>
          </p:nvPr>
        </p:nvSpPr>
        <p:spPr/>
        <p:txBody>
          <a:bodyPr/>
          <a:lstStyle/>
          <a:p>
            <a:r>
              <a:rPr lang="en" altLang="zh-CN" dirty="0"/>
              <a:t>Resources for Coding</a:t>
            </a:r>
            <a:endParaRPr kumimoji="1" lang="zh-CN" altLang="en-US" dirty="0"/>
          </a:p>
        </p:txBody>
      </p:sp>
      <p:sp>
        <p:nvSpPr>
          <p:cNvPr id="3" name="内容占位符 2">
            <a:extLst>
              <a:ext uri="{FF2B5EF4-FFF2-40B4-BE49-F238E27FC236}">
                <a16:creationId xmlns:a16="http://schemas.microsoft.com/office/drawing/2014/main" id="{7A9DEE52-D299-2E4F-A204-82EBBDCB5661}"/>
              </a:ext>
            </a:extLst>
          </p:cNvPr>
          <p:cNvSpPr>
            <a:spLocks noGrp="1"/>
          </p:cNvSpPr>
          <p:nvPr>
            <p:ph idx="1"/>
          </p:nvPr>
        </p:nvSpPr>
        <p:spPr/>
        <p:txBody>
          <a:bodyPr>
            <a:normAutofit/>
          </a:bodyPr>
          <a:lstStyle/>
          <a:p>
            <a:r>
              <a:rPr lang="en" altLang="zh-CN" dirty="0" err="1"/>
              <a:t>Huggingface</a:t>
            </a:r>
            <a:r>
              <a:rPr lang="en" altLang="zh-CN" dirty="0"/>
              <a:t> transformers library:</a:t>
            </a:r>
          </a:p>
          <a:p>
            <a:endParaRPr lang="en" altLang="zh-CN" dirty="0"/>
          </a:p>
          <a:p>
            <a:endParaRPr lang="en" altLang="zh-CN" dirty="0"/>
          </a:p>
          <a:p>
            <a:endParaRPr lang="en" altLang="zh-CN" dirty="0"/>
          </a:p>
          <a:p>
            <a:endParaRPr lang="en" altLang="zh-CN" dirty="0"/>
          </a:p>
          <a:p>
            <a:endParaRPr lang="en" altLang="zh-CN" dirty="0"/>
          </a:p>
          <a:p>
            <a:endParaRPr lang="en" altLang="zh-CN" dirty="0"/>
          </a:p>
          <a:p>
            <a:r>
              <a:rPr lang="zh-CN" altLang="en-US" dirty="0"/>
              <a:t>                                                    </a:t>
            </a:r>
            <a:r>
              <a:rPr lang="en" altLang="zh-CN" dirty="0"/>
              <a:t>Check out </a:t>
            </a:r>
            <a:r>
              <a:rPr lang="en" altLang="zh-CN" u="sng" dirty="0">
                <a:solidFill>
                  <a:schemeClr val="hlink"/>
                </a:solidFill>
                <a:hlinkClick r:id="rId3"/>
              </a:rPr>
              <a:t>https://huggingface.co/course</a:t>
            </a:r>
            <a:r>
              <a:rPr lang="en" altLang="zh-CN" dirty="0"/>
              <a:t> </a:t>
            </a:r>
          </a:p>
          <a:p>
            <a:endParaRPr lang="en" altLang="zh-CN" dirty="0"/>
          </a:p>
          <a:p>
            <a:endParaRPr lang="en" altLang="zh-CN" dirty="0"/>
          </a:p>
          <a:p>
            <a:endParaRPr kumimoji="1" lang="zh-CN" altLang="en-US" dirty="0"/>
          </a:p>
        </p:txBody>
      </p:sp>
      <p:sp>
        <p:nvSpPr>
          <p:cNvPr id="4" name="灯片编号占位符 3">
            <a:extLst>
              <a:ext uri="{FF2B5EF4-FFF2-40B4-BE49-F238E27FC236}">
                <a16:creationId xmlns:a16="http://schemas.microsoft.com/office/drawing/2014/main" id="{89FE49F6-3C7E-DE43-BFA8-D3C793406A0E}"/>
              </a:ext>
            </a:extLst>
          </p:cNvPr>
          <p:cNvSpPr>
            <a:spLocks noGrp="1"/>
          </p:cNvSpPr>
          <p:nvPr>
            <p:ph type="sldNum" sz="quarter" idx="12"/>
          </p:nvPr>
        </p:nvSpPr>
        <p:spPr/>
        <p:txBody>
          <a:bodyPr/>
          <a:lstStyle/>
          <a:p>
            <a:fld id="{4473EC36-CE96-B04F-B43E-A9C5C627468A}" type="slidenum">
              <a:rPr lang="en-US" smtClean="0"/>
              <a:t>38</a:t>
            </a:fld>
            <a:endParaRPr lang="en-US"/>
          </a:p>
        </p:txBody>
      </p:sp>
      <p:pic>
        <p:nvPicPr>
          <p:cNvPr id="5" name="Google Shape;254;p27">
            <a:extLst>
              <a:ext uri="{FF2B5EF4-FFF2-40B4-BE49-F238E27FC236}">
                <a16:creationId xmlns:a16="http://schemas.microsoft.com/office/drawing/2014/main" id="{36FC69F2-125D-1741-8CE4-2418ECA9B692}"/>
              </a:ext>
            </a:extLst>
          </p:cNvPr>
          <p:cNvPicPr preferRelativeResize="0"/>
          <p:nvPr/>
        </p:nvPicPr>
        <p:blipFill>
          <a:blip r:embed="rId4">
            <a:alphaModFix/>
          </a:blip>
          <a:stretch>
            <a:fillRect/>
          </a:stretch>
        </p:blipFill>
        <p:spPr>
          <a:xfrm>
            <a:off x="5848865" y="3215486"/>
            <a:ext cx="4668891" cy="2034114"/>
          </a:xfrm>
          <a:prstGeom prst="rect">
            <a:avLst/>
          </a:prstGeom>
          <a:noFill/>
          <a:ln>
            <a:noFill/>
          </a:ln>
        </p:spPr>
      </p:pic>
      <p:pic>
        <p:nvPicPr>
          <p:cNvPr id="6" name="Google Shape;255;p27">
            <a:extLst>
              <a:ext uri="{FF2B5EF4-FFF2-40B4-BE49-F238E27FC236}">
                <a16:creationId xmlns:a16="http://schemas.microsoft.com/office/drawing/2014/main" id="{1BE3C7A4-EC9D-064F-B5A8-9AFF48F8E6F4}"/>
              </a:ext>
            </a:extLst>
          </p:cNvPr>
          <p:cNvPicPr preferRelativeResize="0"/>
          <p:nvPr/>
        </p:nvPicPr>
        <p:blipFill rotWithShape="1">
          <a:blip r:embed="rId5">
            <a:alphaModFix/>
          </a:blip>
          <a:srcRect t="1409" b="84748"/>
          <a:stretch/>
        </p:blipFill>
        <p:spPr>
          <a:xfrm>
            <a:off x="3017881" y="2261662"/>
            <a:ext cx="6156238" cy="762120"/>
          </a:xfrm>
          <a:prstGeom prst="rect">
            <a:avLst/>
          </a:prstGeom>
          <a:noFill/>
          <a:ln>
            <a:noFill/>
          </a:ln>
        </p:spPr>
      </p:pic>
      <p:pic>
        <p:nvPicPr>
          <p:cNvPr id="7" name="Google Shape;256;p27">
            <a:extLst>
              <a:ext uri="{FF2B5EF4-FFF2-40B4-BE49-F238E27FC236}">
                <a16:creationId xmlns:a16="http://schemas.microsoft.com/office/drawing/2014/main" id="{EB50CA3D-589D-C944-B79D-30535BB52E78}"/>
              </a:ext>
            </a:extLst>
          </p:cNvPr>
          <p:cNvPicPr preferRelativeResize="0"/>
          <p:nvPr/>
        </p:nvPicPr>
        <p:blipFill rotWithShape="1">
          <a:blip r:embed="rId5">
            <a:alphaModFix/>
          </a:blip>
          <a:srcRect t="17688"/>
          <a:stretch/>
        </p:blipFill>
        <p:spPr>
          <a:xfrm>
            <a:off x="912341" y="3136195"/>
            <a:ext cx="4374290" cy="3220155"/>
          </a:xfrm>
          <a:prstGeom prst="rect">
            <a:avLst/>
          </a:prstGeom>
          <a:noFill/>
          <a:ln>
            <a:noFill/>
          </a:ln>
        </p:spPr>
      </p:pic>
    </p:spTree>
    <p:extLst>
      <p:ext uri="{BB962C8B-B14F-4D97-AF65-F5344CB8AC3E}">
        <p14:creationId xmlns:p14="http://schemas.microsoft.com/office/powerpoint/2010/main" val="2717561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Lecture Plan</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dirty="0"/>
              <a:t>Motivating model pretraining from word embeddings </a:t>
            </a:r>
          </a:p>
          <a:p>
            <a:r>
              <a:rPr lang="en-US" altLang="zh-CN" dirty="0"/>
              <a:t>Pre-training Model Architectures</a:t>
            </a:r>
          </a:p>
          <a:p>
            <a:pPr lvl="1">
              <a:buFont typeface="Wingdings" pitchFamily="2" charset="2"/>
              <a:buChar char="ü"/>
            </a:pPr>
            <a:r>
              <a:rPr lang="en-US" altLang="zh-CN" dirty="0"/>
              <a:t>Unidirectional</a:t>
            </a:r>
          </a:p>
          <a:p>
            <a:pPr lvl="1">
              <a:buFont typeface="Wingdings" pitchFamily="2" charset="2"/>
              <a:buChar char="ü"/>
            </a:pPr>
            <a:r>
              <a:rPr lang="en" altLang="zh-CN" dirty="0"/>
              <a:t>Independently</a:t>
            </a:r>
            <a:r>
              <a:rPr kumimoji="1" lang="en-US" altLang="zh-CN" dirty="0"/>
              <a:t> B</a:t>
            </a:r>
            <a:r>
              <a:rPr lang="en-US" altLang="zh-CN" dirty="0"/>
              <a:t>idirectional</a:t>
            </a:r>
          </a:p>
          <a:p>
            <a:pPr lvl="1">
              <a:buFont typeface="Wingdings" pitchFamily="2" charset="2"/>
              <a:buChar char="ü"/>
            </a:pPr>
            <a:r>
              <a:rPr kumimoji="1" lang="en-US" altLang="zh-CN" dirty="0"/>
              <a:t>B</a:t>
            </a:r>
            <a:r>
              <a:rPr lang="en-US" altLang="zh-CN" dirty="0"/>
              <a:t>idirectional</a:t>
            </a:r>
            <a:endParaRPr lang="en" altLang="zh-CN" dirty="0"/>
          </a:p>
          <a:p>
            <a:r>
              <a:rPr lang="en" altLang="zh-CN" b="1" dirty="0"/>
              <a:t>Scaling Law for Language Models</a:t>
            </a:r>
          </a:p>
          <a:p>
            <a:r>
              <a:rPr lang="en" altLang="zh-CN" dirty="0"/>
              <a:t>Large Language Models and Beyond</a:t>
            </a:r>
          </a:p>
          <a:p>
            <a:endParaRPr kumimoji="1" lang="zh-CN" altLang="en-US" dirty="0"/>
          </a:p>
        </p:txBody>
      </p:sp>
      <p:sp>
        <p:nvSpPr>
          <p:cNvPr id="6" name="灯片编号占位符 5">
            <a:extLst>
              <a:ext uri="{FF2B5EF4-FFF2-40B4-BE49-F238E27FC236}">
                <a16:creationId xmlns:a16="http://schemas.microsoft.com/office/drawing/2014/main" id="{EDFA0066-A414-1645-B89F-7BA24E06FEAD}"/>
              </a:ext>
            </a:extLst>
          </p:cNvPr>
          <p:cNvSpPr>
            <a:spLocks noGrp="1"/>
          </p:cNvSpPr>
          <p:nvPr>
            <p:ph type="sldNum" sz="quarter" idx="12"/>
          </p:nvPr>
        </p:nvSpPr>
        <p:spPr/>
        <p:txBody>
          <a:bodyPr/>
          <a:lstStyle/>
          <a:p>
            <a:fld id="{4473EC36-CE96-B04F-B43E-A9C5C627468A}" type="slidenum">
              <a:rPr lang="en-US" smtClean="0"/>
              <a:t>39</a:t>
            </a:fld>
            <a:endParaRPr lang="en-US"/>
          </a:p>
        </p:txBody>
      </p:sp>
    </p:spTree>
    <p:extLst>
      <p:ext uri="{BB962C8B-B14F-4D97-AF65-F5344CB8AC3E}">
        <p14:creationId xmlns:p14="http://schemas.microsoft.com/office/powerpoint/2010/main" val="324628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CACE-C327-BF88-B353-E1430B378739}"/>
              </a:ext>
            </a:extLst>
          </p:cNvPr>
          <p:cNvSpPr>
            <a:spLocks noGrp="1"/>
          </p:cNvSpPr>
          <p:nvPr>
            <p:ph type="title"/>
          </p:nvPr>
        </p:nvSpPr>
        <p:spPr/>
        <p:txBody>
          <a:bodyPr/>
          <a:lstStyle/>
          <a:p>
            <a:r>
              <a:rPr lang="en-US" dirty="0"/>
              <a:t>Contextualized Representations</a:t>
            </a:r>
          </a:p>
        </p:txBody>
      </p:sp>
      <p:sp>
        <p:nvSpPr>
          <p:cNvPr id="3" name="Content Placeholder 2">
            <a:extLst>
              <a:ext uri="{FF2B5EF4-FFF2-40B4-BE49-F238E27FC236}">
                <a16:creationId xmlns:a16="http://schemas.microsoft.com/office/drawing/2014/main" id="{B3E8EFCC-107A-895C-49D0-10B6E385157D}"/>
              </a:ext>
            </a:extLst>
          </p:cNvPr>
          <p:cNvSpPr>
            <a:spLocks noGrp="1"/>
          </p:cNvSpPr>
          <p:nvPr>
            <p:ph idx="1"/>
          </p:nvPr>
        </p:nvSpPr>
        <p:spPr/>
        <p:txBody>
          <a:bodyPr>
            <a:normAutofit lnSpcReduction="10000"/>
          </a:bodyPr>
          <a:lstStyle/>
          <a:p>
            <a:r>
              <a:rPr lang="en-US" dirty="0"/>
              <a:t>Problem: Word embeddings are applied in a context free manner</a:t>
            </a:r>
            <a:endParaRPr lang="en-US" sz="1200" dirty="0"/>
          </a:p>
          <a:p>
            <a:pPr marL="457200" lvl="1" indent="0">
              <a:buNone/>
            </a:pPr>
            <a:r>
              <a:rPr lang="en-US" sz="1200" dirty="0">
                <a:latin typeface="Times New Roman" panose="02020603050405020304" pitchFamily="18" charset="0"/>
                <a:cs typeface="Times New Roman" panose="02020603050405020304" pitchFamily="18" charset="0"/>
              </a:rPr>
              <a:t>		</a:t>
            </a:r>
          </a:p>
          <a:p>
            <a:pPr marL="457200" lvl="1" indent="0">
              <a:buNone/>
            </a:pPr>
            <a:r>
              <a:rPr lang="en-US" dirty="0">
                <a:latin typeface="Times New Roman" panose="02020603050405020304" pitchFamily="18" charset="0"/>
                <a:cs typeface="Times New Roman" panose="02020603050405020304" pitchFamily="18" charset="0"/>
              </a:rPr>
              <a:t>		open a </a:t>
            </a:r>
            <a:r>
              <a:rPr lang="en-US" u="sng" dirty="0">
                <a:highlight>
                  <a:srgbClr val="FFFF00"/>
                </a:highlight>
                <a:latin typeface="Times New Roman" panose="02020603050405020304" pitchFamily="18" charset="0"/>
                <a:cs typeface="Times New Roman" panose="02020603050405020304" pitchFamily="18" charset="0"/>
              </a:rPr>
              <a:t>bank</a:t>
            </a:r>
            <a:r>
              <a:rPr lang="en-US" dirty="0">
                <a:latin typeface="Times New Roman" panose="02020603050405020304" pitchFamily="18" charset="0"/>
                <a:cs typeface="Times New Roman" panose="02020603050405020304" pitchFamily="18" charset="0"/>
              </a:rPr>
              <a:t> account                  on the river </a:t>
            </a:r>
            <a:r>
              <a:rPr lang="en-US" u="sng" dirty="0">
                <a:highlight>
                  <a:srgbClr val="FFFF00"/>
                </a:highlight>
                <a:latin typeface="Times New Roman" panose="02020603050405020304" pitchFamily="18" charset="0"/>
                <a:cs typeface="Times New Roman" panose="02020603050405020304" pitchFamily="18" charset="0"/>
              </a:rPr>
              <a:t>bank</a:t>
            </a:r>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r>
              <a:rPr lang="en-US" sz="1200" dirty="0"/>
              <a:t>				    </a:t>
            </a:r>
          </a:p>
          <a:p>
            <a:pPr marL="457200" lvl="1" indent="0">
              <a:buNone/>
            </a:pPr>
            <a:r>
              <a:rPr lang="en-US" dirty="0"/>
              <a:t>				     [0.3, 0.2, -0.8, …]</a:t>
            </a:r>
            <a:endParaRPr lang="en-US" dirty="0">
              <a:latin typeface="Times New Roman" panose="02020603050405020304" pitchFamily="18" charset="0"/>
              <a:cs typeface="Times New Roman" panose="02020603050405020304" pitchFamily="18" charset="0"/>
            </a:endParaRPr>
          </a:p>
          <a:p>
            <a:r>
              <a:rPr lang="en-US" dirty="0"/>
              <a:t>Solution: Train contextualized representations on text corpus</a:t>
            </a:r>
          </a:p>
          <a:p>
            <a:pPr marL="0" indent="0">
              <a:buNone/>
            </a:pPr>
            <a:r>
              <a:rPr lang="en-US" altLang="zh-CN" dirty="0"/>
              <a:t>                   </a:t>
            </a:r>
            <a:r>
              <a:rPr lang="en" altLang="zh-CN" dirty="0"/>
              <a:t> You shall know a word by the company it keeps</a:t>
            </a:r>
            <a:endParaRPr lang="en-US" dirty="0"/>
          </a:p>
          <a:p>
            <a:pPr marL="1828800" lvl="4" indent="0">
              <a:buNone/>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828800" lvl="4" indent="0">
              <a:buNone/>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open a </a:t>
            </a:r>
            <a:r>
              <a:rPr kumimoji="0" lang="en-US" sz="2400" b="0" i="0" u="sng"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bank</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account                  on the river </a:t>
            </a:r>
            <a:r>
              <a:rPr kumimoji="0" lang="en-US" sz="2400" b="0" i="0" u="sng"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bank</a:t>
            </a:r>
          </a:p>
          <a:p>
            <a:pPr marL="1828800" lvl="4" indent="0">
              <a:buNone/>
            </a:pPr>
            <a:endParaRPr lang="en-US" sz="2400" u="sng" dirty="0">
              <a:solidFill>
                <a:prstClr val="black"/>
              </a:solidFill>
              <a:highlight>
                <a:srgbClr val="FFFF00"/>
              </a:highlight>
              <a:latin typeface="Times New Roman" panose="02020603050405020304" pitchFamily="18" charset="0"/>
              <a:cs typeface="Times New Roman" panose="02020603050405020304" pitchFamily="18" charset="0"/>
            </a:endParaRPr>
          </a:p>
          <a:p>
            <a:pPr marL="1828800" lvl="4" indent="0">
              <a:buNone/>
            </a:pPr>
            <a:r>
              <a:rPr lang="en-US" sz="2400" dirty="0"/>
              <a:t>[0.9, -0.2, 1.6, …]			 [-1.9, -0.4, 0.1, …]</a:t>
            </a:r>
          </a:p>
        </p:txBody>
      </p:sp>
      <p:cxnSp>
        <p:nvCxnSpPr>
          <p:cNvPr id="5" name="Straight Arrow Connector 4">
            <a:extLst>
              <a:ext uri="{FF2B5EF4-FFF2-40B4-BE49-F238E27FC236}">
                <a16:creationId xmlns:a16="http://schemas.microsoft.com/office/drawing/2014/main" id="{19F67098-17E9-2906-9FC2-1938DD7D7B8A}"/>
              </a:ext>
            </a:extLst>
          </p:cNvPr>
          <p:cNvCxnSpPr>
            <a:cxnSpLocks/>
          </p:cNvCxnSpPr>
          <p:nvPr/>
        </p:nvCxnSpPr>
        <p:spPr>
          <a:xfrm flipH="1" flipV="1">
            <a:off x="3995225" y="2912012"/>
            <a:ext cx="1894450" cy="5169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031C4EE4-DD88-44A1-A223-2DC8D6C55E58}"/>
              </a:ext>
            </a:extLst>
          </p:cNvPr>
          <p:cNvCxnSpPr>
            <a:cxnSpLocks/>
          </p:cNvCxnSpPr>
          <p:nvPr/>
        </p:nvCxnSpPr>
        <p:spPr>
          <a:xfrm flipV="1">
            <a:off x="6302326" y="2912012"/>
            <a:ext cx="2011680" cy="5169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70D7AC-3F21-8FF4-F4E1-56EDA81E5938}"/>
              </a:ext>
            </a:extLst>
          </p:cNvPr>
          <p:cNvCxnSpPr>
            <a:cxnSpLocks/>
          </p:cNvCxnSpPr>
          <p:nvPr/>
        </p:nvCxnSpPr>
        <p:spPr>
          <a:xfrm flipV="1">
            <a:off x="3953021" y="5238348"/>
            <a:ext cx="0" cy="410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80D211F-80D1-B05F-1BD5-EEF239F68CFD}"/>
              </a:ext>
            </a:extLst>
          </p:cNvPr>
          <p:cNvCxnSpPr>
            <a:cxnSpLocks/>
          </p:cNvCxnSpPr>
          <p:nvPr/>
        </p:nvCxnSpPr>
        <p:spPr>
          <a:xfrm flipV="1">
            <a:off x="8438269" y="5238348"/>
            <a:ext cx="0" cy="410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灯片编号占位符 3">
            <a:extLst>
              <a:ext uri="{FF2B5EF4-FFF2-40B4-BE49-F238E27FC236}">
                <a16:creationId xmlns:a16="http://schemas.microsoft.com/office/drawing/2014/main" id="{E47590BF-4F07-FC42-BFAD-9B8F415A20A5}"/>
              </a:ext>
            </a:extLst>
          </p:cNvPr>
          <p:cNvSpPr>
            <a:spLocks noGrp="1"/>
          </p:cNvSpPr>
          <p:nvPr>
            <p:ph type="sldNum" sz="quarter" idx="12"/>
          </p:nvPr>
        </p:nvSpPr>
        <p:spPr/>
        <p:txBody>
          <a:bodyPr/>
          <a:lstStyle/>
          <a:p>
            <a:fld id="{4473EC36-CE96-B04F-B43E-A9C5C627468A}" type="slidenum">
              <a:rPr lang="en-US" smtClean="0"/>
              <a:t>4</a:t>
            </a:fld>
            <a:endParaRPr lang="en-US"/>
          </a:p>
        </p:txBody>
      </p:sp>
    </p:spTree>
    <p:extLst>
      <p:ext uri="{BB962C8B-B14F-4D97-AF65-F5344CB8AC3E}">
        <p14:creationId xmlns:p14="http://schemas.microsoft.com/office/powerpoint/2010/main" val="2547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68D77-51A4-364E-9BFA-ECB5CA8A0594}"/>
              </a:ext>
            </a:extLst>
          </p:cNvPr>
          <p:cNvSpPr>
            <a:spLocks noGrp="1"/>
          </p:cNvSpPr>
          <p:nvPr>
            <p:ph type="title"/>
          </p:nvPr>
        </p:nvSpPr>
        <p:spPr/>
        <p:txBody>
          <a:bodyPr/>
          <a:lstStyle/>
          <a:p>
            <a:r>
              <a:rPr lang="en" altLang="zh-CN" dirty="0"/>
              <a:t>Scaling Law: LM Perplexity</a:t>
            </a:r>
            <a:endParaRPr kumimoji="1" lang="zh-CN" altLang="en-US" dirty="0"/>
          </a:p>
        </p:txBody>
      </p:sp>
      <p:sp>
        <p:nvSpPr>
          <p:cNvPr id="3" name="内容占位符 2">
            <a:extLst>
              <a:ext uri="{FF2B5EF4-FFF2-40B4-BE49-F238E27FC236}">
                <a16:creationId xmlns:a16="http://schemas.microsoft.com/office/drawing/2014/main" id="{58026DF3-5349-5147-BACD-803F2FACEB21}"/>
              </a:ext>
            </a:extLst>
          </p:cNvPr>
          <p:cNvSpPr>
            <a:spLocks noGrp="1"/>
          </p:cNvSpPr>
          <p:nvPr>
            <p:ph idx="1"/>
          </p:nvPr>
        </p:nvSpPr>
        <p:spPr/>
        <p:txBody>
          <a:bodyPr/>
          <a:lstStyle/>
          <a:p>
            <a:r>
              <a:rPr lang="en" altLang="zh-CN" dirty="0"/>
              <a:t>Scaling up models leads to reliable improvements in perplexity as we increase the model size, dataset set size, and amount of compute </a:t>
            </a:r>
          </a:p>
          <a:p>
            <a:r>
              <a:rPr lang="en" altLang="zh-CN" dirty="0"/>
              <a:t>Empirical performance has a power-law relationship with each individual factor when not bottlenecked by the other two</a:t>
            </a:r>
            <a:endParaRPr kumimoji="1" lang="zh-CN" altLang="en-US" dirty="0"/>
          </a:p>
        </p:txBody>
      </p:sp>
      <p:sp>
        <p:nvSpPr>
          <p:cNvPr id="4" name="灯片编号占位符 3">
            <a:extLst>
              <a:ext uri="{FF2B5EF4-FFF2-40B4-BE49-F238E27FC236}">
                <a16:creationId xmlns:a16="http://schemas.microsoft.com/office/drawing/2014/main" id="{C66012C5-35C7-5249-B588-9490070877F4}"/>
              </a:ext>
            </a:extLst>
          </p:cNvPr>
          <p:cNvSpPr>
            <a:spLocks noGrp="1"/>
          </p:cNvSpPr>
          <p:nvPr>
            <p:ph type="sldNum" sz="quarter" idx="12"/>
          </p:nvPr>
        </p:nvSpPr>
        <p:spPr/>
        <p:txBody>
          <a:bodyPr/>
          <a:lstStyle/>
          <a:p>
            <a:fld id="{4473EC36-CE96-B04F-B43E-A9C5C627468A}" type="slidenum">
              <a:rPr lang="en-US" smtClean="0"/>
              <a:t>40</a:t>
            </a:fld>
            <a:endParaRPr lang="en-US"/>
          </a:p>
        </p:txBody>
      </p:sp>
      <p:pic>
        <p:nvPicPr>
          <p:cNvPr id="5" name="图片 4">
            <a:extLst>
              <a:ext uri="{FF2B5EF4-FFF2-40B4-BE49-F238E27FC236}">
                <a16:creationId xmlns:a16="http://schemas.microsoft.com/office/drawing/2014/main" id="{E42A1C2C-76F6-9548-A000-C730E4C58555}"/>
              </a:ext>
            </a:extLst>
          </p:cNvPr>
          <p:cNvPicPr>
            <a:picLocks noChangeAspect="1"/>
          </p:cNvPicPr>
          <p:nvPr/>
        </p:nvPicPr>
        <p:blipFill>
          <a:blip r:embed="rId4"/>
          <a:stretch>
            <a:fillRect/>
          </a:stretch>
        </p:blipFill>
        <p:spPr>
          <a:xfrm>
            <a:off x="1342923" y="3560514"/>
            <a:ext cx="9506154" cy="2892298"/>
          </a:xfrm>
          <a:prstGeom prst="rect">
            <a:avLst/>
          </a:prstGeom>
        </p:spPr>
      </p:pic>
      <p:sp>
        <p:nvSpPr>
          <p:cNvPr id="6" name="内容占位符 2">
            <a:extLst>
              <a:ext uri="{FF2B5EF4-FFF2-40B4-BE49-F238E27FC236}">
                <a16:creationId xmlns:a16="http://schemas.microsoft.com/office/drawing/2014/main" id="{58EA037C-C8A8-1241-9D40-B79EEA469D7B}"/>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Jared Kaplan</a:t>
            </a:r>
            <a:r>
              <a:rPr lang="en-US" altLang="zh-CN" sz="1800" dirty="0"/>
              <a:t>, et al.</a:t>
            </a:r>
            <a:r>
              <a:rPr lang="en-US" altLang="zh-CN" sz="1800" i="1" dirty="0"/>
              <a:t> Scaling Laws for Neural Language Models. </a:t>
            </a:r>
            <a:r>
              <a:rPr lang="en-US" altLang="zh-CN" sz="1800" dirty="0"/>
              <a:t>2020.</a:t>
            </a:r>
          </a:p>
        </p:txBody>
      </p:sp>
    </p:spTree>
    <p:extLst>
      <p:ext uri="{BB962C8B-B14F-4D97-AF65-F5344CB8AC3E}">
        <p14:creationId xmlns:p14="http://schemas.microsoft.com/office/powerpoint/2010/main" val="514892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A8397-AAF9-BD4D-BAF2-011B83CC8CEB}"/>
              </a:ext>
            </a:extLst>
          </p:cNvPr>
          <p:cNvSpPr>
            <a:spLocks noGrp="1"/>
          </p:cNvSpPr>
          <p:nvPr>
            <p:ph type="title"/>
          </p:nvPr>
        </p:nvSpPr>
        <p:spPr/>
        <p:txBody>
          <a:bodyPr/>
          <a:lstStyle/>
          <a:p>
            <a:r>
              <a:rPr lang="en" altLang="zh-CN" dirty="0"/>
              <a:t>Scaling Law: Architecture Decisions</a:t>
            </a:r>
            <a:endParaRPr kumimoji="1" lang="zh-CN" altLang="en-US" dirty="0"/>
          </a:p>
        </p:txBody>
      </p:sp>
      <p:sp>
        <p:nvSpPr>
          <p:cNvPr id="3" name="内容占位符 2">
            <a:extLst>
              <a:ext uri="{FF2B5EF4-FFF2-40B4-BE49-F238E27FC236}">
                <a16:creationId xmlns:a16="http://schemas.microsoft.com/office/drawing/2014/main" id="{5B81F243-F1DC-2048-B2A5-9F2EF8186DBD}"/>
              </a:ext>
            </a:extLst>
          </p:cNvPr>
          <p:cNvSpPr>
            <a:spLocks noGrp="1"/>
          </p:cNvSpPr>
          <p:nvPr>
            <p:ph idx="1"/>
          </p:nvPr>
        </p:nvSpPr>
        <p:spPr/>
        <p:txBody>
          <a:bodyPr/>
          <a:lstStyle/>
          <a:p>
            <a:r>
              <a:rPr lang="en" altLang="zh-CN" dirty="0"/>
              <a:t>Predictable scaling helps make intelligent decisions about architectures</a:t>
            </a:r>
          </a:p>
        </p:txBody>
      </p:sp>
      <p:sp>
        <p:nvSpPr>
          <p:cNvPr id="4" name="灯片编号占位符 3">
            <a:extLst>
              <a:ext uri="{FF2B5EF4-FFF2-40B4-BE49-F238E27FC236}">
                <a16:creationId xmlns:a16="http://schemas.microsoft.com/office/drawing/2014/main" id="{FF7C3456-74CF-FA4D-80BA-4C7A00A24630}"/>
              </a:ext>
            </a:extLst>
          </p:cNvPr>
          <p:cNvSpPr>
            <a:spLocks noGrp="1"/>
          </p:cNvSpPr>
          <p:nvPr>
            <p:ph type="sldNum" sz="quarter" idx="12"/>
          </p:nvPr>
        </p:nvSpPr>
        <p:spPr/>
        <p:txBody>
          <a:bodyPr/>
          <a:lstStyle/>
          <a:p>
            <a:fld id="{4473EC36-CE96-B04F-B43E-A9C5C627468A}" type="slidenum">
              <a:rPr lang="en-US" smtClean="0"/>
              <a:t>41</a:t>
            </a:fld>
            <a:endParaRPr lang="en-US"/>
          </a:p>
        </p:txBody>
      </p:sp>
      <p:pic>
        <p:nvPicPr>
          <p:cNvPr id="6" name="图片 5">
            <a:extLst>
              <a:ext uri="{FF2B5EF4-FFF2-40B4-BE49-F238E27FC236}">
                <a16:creationId xmlns:a16="http://schemas.microsoft.com/office/drawing/2014/main" id="{B19084BD-CEA1-EC44-BE34-1800A466FC98}"/>
              </a:ext>
            </a:extLst>
          </p:cNvPr>
          <p:cNvPicPr>
            <a:picLocks noChangeAspect="1"/>
          </p:cNvPicPr>
          <p:nvPr/>
        </p:nvPicPr>
        <p:blipFill>
          <a:blip r:embed="rId2"/>
          <a:stretch>
            <a:fillRect/>
          </a:stretch>
        </p:blipFill>
        <p:spPr>
          <a:xfrm>
            <a:off x="115528" y="2987946"/>
            <a:ext cx="3966603" cy="2559414"/>
          </a:xfrm>
          <a:prstGeom prst="rect">
            <a:avLst/>
          </a:prstGeom>
        </p:spPr>
      </p:pic>
      <p:pic>
        <p:nvPicPr>
          <p:cNvPr id="7" name="图片 6">
            <a:extLst>
              <a:ext uri="{FF2B5EF4-FFF2-40B4-BE49-F238E27FC236}">
                <a16:creationId xmlns:a16="http://schemas.microsoft.com/office/drawing/2014/main" id="{5FAC1B04-7D5F-294D-8F81-B4D30225148E}"/>
              </a:ext>
            </a:extLst>
          </p:cNvPr>
          <p:cNvPicPr>
            <a:picLocks noChangeAspect="1"/>
          </p:cNvPicPr>
          <p:nvPr/>
        </p:nvPicPr>
        <p:blipFill>
          <a:blip r:embed="rId3"/>
          <a:stretch>
            <a:fillRect/>
          </a:stretch>
        </p:blipFill>
        <p:spPr>
          <a:xfrm>
            <a:off x="4074505" y="2987945"/>
            <a:ext cx="4469040" cy="2614325"/>
          </a:xfrm>
          <a:prstGeom prst="rect">
            <a:avLst/>
          </a:prstGeom>
        </p:spPr>
      </p:pic>
      <p:pic>
        <p:nvPicPr>
          <p:cNvPr id="8" name="图片 7">
            <a:extLst>
              <a:ext uri="{FF2B5EF4-FFF2-40B4-BE49-F238E27FC236}">
                <a16:creationId xmlns:a16="http://schemas.microsoft.com/office/drawing/2014/main" id="{3679AA58-2531-B843-88E4-68BB184CFA22}"/>
              </a:ext>
            </a:extLst>
          </p:cNvPr>
          <p:cNvPicPr>
            <a:picLocks noChangeAspect="1"/>
          </p:cNvPicPr>
          <p:nvPr/>
        </p:nvPicPr>
        <p:blipFill>
          <a:blip r:embed="rId4"/>
          <a:stretch>
            <a:fillRect/>
          </a:stretch>
        </p:blipFill>
        <p:spPr>
          <a:xfrm>
            <a:off x="8626828" y="2987946"/>
            <a:ext cx="3431059" cy="2559414"/>
          </a:xfrm>
          <a:prstGeom prst="rect">
            <a:avLst/>
          </a:prstGeom>
        </p:spPr>
      </p:pic>
    </p:spTree>
    <p:extLst>
      <p:ext uri="{BB962C8B-B14F-4D97-AF65-F5344CB8AC3E}">
        <p14:creationId xmlns:p14="http://schemas.microsoft.com/office/powerpoint/2010/main" val="2239927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A8397-AAF9-BD4D-BAF2-011B83CC8CEB}"/>
              </a:ext>
            </a:extLst>
          </p:cNvPr>
          <p:cNvSpPr>
            <a:spLocks noGrp="1"/>
          </p:cNvSpPr>
          <p:nvPr>
            <p:ph type="title"/>
          </p:nvPr>
        </p:nvSpPr>
        <p:spPr/>
        <p:txBody>
          <a:bodyPr/>
          <a:lstStyle/>
          <a:p>
            <a:r>
              <a:rPr lang="en" altLang="zh-CN" dirty="0"/>
              <a:t>Scaling Law: Computation Allocation</a:t>
            </a:r>
            <a:endParaRPr kumimoji="1" lang="zh-CN" altLang="en-US" dirty="0"/>
          </a:p>
        </p:txBody>
      </p:sp>
      <p:sp>
        <p:nvSpPr>
          <p:cNvPr id="3" name="内容占位符 2">
            <a:extLst>
              <a:ext uri="{FF2B5EF4-FFF2-40B4-BE49-F238E27FC236}">
                <a16:creationId xmlns:a16="http://schemas.microsoft.com/office/drawing/2014/main" id="{5B81F243-F1DC-2048-B2A5-9F2EF8186DBD}"/>
              </a:ext>
            </a:extLst>
          </p:cNvPr>
          <p:cNvSpPr>
            <a:spLocks noGrp="1"/>
          </p:cNvSpPr>
          <p:nvPr>
            <p:ph idx="1"/>
          </p:nvPr>
        </p:nvSpPr>
        <p:spPr/>
        <p:txBody>
          <a:bodyPr/>
          <a:lstStyle/>
          <a:p>
            <a:r>
              <a:rPr lang="en" altLang="zh-CN" dirty="0"/>
              <a:t>GPT-3 was 175B parameters and trained on 300B tokens of text</a:t>
            </a:r>
          </a:p>
          <a:p>
            <a:r>
              <a:rPr lang="en" altLang="zh-CN" dirty="0"/>
              <a:t>Roughly, the cost of training scales as </a:t>
            </a:r>
            <a:r>
              <a:rPr lang="en" altLang="zh-CN" dirty="0">
                <a:solidFill>
                  <a:srgbClr val="C00000"/>
                </a:solidFill>
              </a:rPr>
              <a:t>parameters*tokens</a:t>
            </a:r>
          </a:p>
          <a:p>
            <a:r>
              <a:rPr lang="en" altLang="zh-CN" dirty="0"/>
              <a:t>Did GPT-3 strike the right parameter-token data to get the best? No!</a:t>
            </a:r>
          </a:p>
          <a:p>
            <a:pPr lvl="1">
              <a:buFont typeface="Wingdings" pitchFamily="2" charset="2"/>
              <a:buChar char="ü"/>
            </a:pPr>
            <a:r>
              <a:rPr lang="en" altLang="zh-CN" dirty="0"/>
              <a:t>The </a:t>
            </a:r>
            <a:r>
              <a:rPr lang="en" altLang="zh-CN" dirty="0">
                <a:solidFill>
                  <a:srgbClr val="C00000"/>
                </a:solidFill>
              </a:rPr>
              <a:t>70B Chinchilla </a:t>
            </a:r>
            <a:r>
              <a:rPr lang="en" altLang="zh-CN" dirty="0"/>
              <a:t>is better than the much larger other models!</a:t>
            </a:r>
          </a:p>
          <a:p>
            <a:pPr lvl="1"/>
            <a:endParaRPr lang="en" altLang="zh-CN" dirty="0"/>
          </a:p>
        </p:txBody>
      </p:sp>
      <p:sp>
        <p:nvSpPr>
          <p:cNvPr id="4" name="灯片编号占位符 3">
            <a:extLst>
              <a:ext uri="{FF2B5EF4-FFF2-40B4-BE49-F238E27FC236}">
                <a16:creationId xmlns:a16="http://schemas.microsoft.com/office/drawing/2014/main" id="{FF7C3456-74CF-FA4D-80BA-4C7A00A24630}"/>
              </a:ext>
            </a:extLst>
          </p:cNvPr>
          <p:cNvSpPr>
            <a:spLocks noGrp="1"/>
          </p:cNvSpPr>
          <p:nvPr>
            <p:ph type="sldNum" sz="quarter" idx="12"/>
          </p:nvPr>
        </p:nvSpPr>
        <p:spPr/>
        <p:txBody>
          <a:bodyPr/>
          <a:lstStyle/>
          <a:p>
            <a:fld id="{4473EC36-CE96-B04F-B43E-A9C5C627468A}" type="slidenum">
              <a:rPr lang="en-US" smtClean="0"/>
              <a:t>42</a:t>
            </a:fld>
            <a:endParaRPr lang="en-US"/>
          </a:p>
        </p:txBody>
      </p:sp>
      <p:pic>
        <p:nvPicPr>
          <p:cNvPr id="9" name="图片 8">
            <a:extLst>
              <a:ext uri="{FF2B5EF4-FFF2-40B4-BE49-F238E27FC236}">
                <a16:creationId xmlns:a16="http://schemas.microsoft.com/office/drawing/2014/main" id="{07C60B12-C81A-A245-B65D-51A933E976FF}"/>
              </a:ext>
            </a:extLst>
          </p:cNvPr>
          <p:cNvPicPr>
            <a:picLocks noChangeAspect="1"/>
          </p:cNvPicPr>
          <p:nvPr/>
        </p:nvPicPr>
        <p:blipFill>
          <a:blip r:embed="rId3"/>
          <a:stretch>
            <a:fillRect/>
          </a:stretch>
        </p:blipFill>
        <p:spPr>
          <a:xfrm>
            <a:off x="1989645" y="3885769"/>
            <a:ext cx="8212709" cy="2567043"/>
          </a:xfrm>
          <a:prstGeom prst="rect">
            <a:avLst/>
          </a:prstGeom>
        </p:spPr>
      </p:pic>
      <p:sp>
        <p:nvSpPr>
          <p:cNvPr id="10" name="内容占位符 2">
            <a:extLst>
              <a:ext uri="{FF2B5EF4-FFF2-40B4-BE49-F238E27FC236}">
                <a16:creationId xmlns:a16="http://schemas.microsoft.com/office/drawing/2014/main" id="{D13A64AF-007E-6B4D-AB2B-ADE64A3F2D50}"/>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Jordan Hoffmann</a:t>
            </a:r>
            <a:r>
              <a:rPr lang="en-US" altLang="zh-CN" sz="1800" dirty="0"/>
              <a:t>, et al.</a:t>
            </a:r>
            <a:r>
              <a:rPr lang="en-US" altLang="zh-CN" sz="1800" i="1" dirty="0"/>
              <a:t> Training Compute-Optimal Large Language Models. </a:t>
            </a:r>
            <a:r>
              <a:rPr lang="en-US" altLang="zh-CN" sz="1800" dirty="0"/>
              <a:t>2022.</a:t>
            </a:r>
          </a:p>
        </p:txBody>
      </p:sp>
      <p:sp>
        <p:nvSpPr>
          <p:cNvPr id="11" name="矩形 10">
            <a:extLst>
              <a:ext uri="{FF2B5EF4-FFF2-40B4-BE49-F238E27FC236}">
                <a16:creationId xmlns:a16="http://schemas.microsoft.com/office/drawing/2014/main" id="{856081C0-F572-7648-9D4D-52679FFD6339}"/>
              </a:ext>
            </a:extLst>
          </p:cNvPr>
          <p:cNvSpPr/>
          <p:nvPr/>
        </p:nvSpPr>
        <p:spPr>
          <a:xfrm flipV="1">
            <a:off x="1989645" y="6019800"/>
            <a:ext cx="8212709" cy="2920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6656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Lecture Plan</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dirty="0"/>
              <a:t>Motivating model pretraining from word embeddings </a:t>
            </a:r>
          </a:p>
          <a:p>
            <a:r>
              <a:rPr lang="en-US" altLang="zh-CN" dirty="0"/>
              <a:t>Pre-training Model Architectures</a:t>
            </a:r>
          </a:p>
          <a:p>
            <a:pPr lvl="1">
              <a:buFont typeface="Wingdings" pitchFamily="2" charset="2"/>
              <a:buChar char="ü"/>
            </a:pPr>
            <a:r>
              <a:rPr lang="en-US" altLang="zh-CN" dirty="0"/>
              <a:t>Unidirectional</a:t>
            </a:r>
          </a:p>
          <a:p>
            <a:pPr lvl="1">
              <a:buFont typeface="Wingdings" pitchFamily="2" charset="2"/>
              <a:buChar char="ü"/>
            </a:pPr>
            <a:r>
              <a:rPr lang="en" altLang="zh-CN" dirty="0"/>
              <a:t>Independently</a:t>
            </a:r>
            <a:r>
              <a:rPr kumimoji="1" lang="en-US" altLang="zh-CN" dirty="0"/>
              <a:t> B</a:t>
            </a:r>
            <a:r>
              <a:rPr lang="en-US" altLang="zh-CN" dirty="0"/>
              <a:t>idirectional</a:t>
            </a:r>
          </a:p>
          <a:p>
            <a:pPr lvl="1">
              <a:buFont typeface="Wingdings" pitchFamily="2" charset="2"/>
              <a:buChar char="ü"/>
            </a:pPr>
            <a:r>
              <a:rPr kumimoji="1" lang="en-US" altLang="zh-CN" dirty="0"/>
              <a:t>B</a:t>
            </a:r>
            <a:r>
              <a:rPr lang="en-US" altLang="zh-CN" dirty="0"/>
              <a:t>idirectional</a:t>
            </a:r>
            <a:endParaRPr lang="en" altLang="zh-CN" dirty="0"/>
          </a:p>
          <a:p>
            <a:r>
              <a:rPr lang="en" altLang="zh-CN" dirty="0"/>
              <a:t>Scaling Law for Language Models</a:t>
            </a:r>
          </a:p>
          <a:p>
            <a:r>
              <a:rPr lang="en" altLang="zh-CN" b="1" dirty="0"/>
              <a:t>Large Language Models and Beyond</a:t>
            </a:r>
          </a:p>
          <a:p>
            <a:endParaRPr kumimoji="1" lang="zh-CN" altLang="en-US" dirty="0"/>
          </a:p>
        </p:txBody>
      </p:sp>
      <p:sp>
        <p:nvSpPr>
          <p:cNvPr id="6" name="灯片编号占位符 5">
            <a:extLst>
              <a:ext uri="{FF2B5EF4-FFF2-40B4-BE49-F238E27FC236}">
                <a16:creationId xmlns:a16="http://schemas.microsoft.com/office/drawing/2014/main" id="{EDFA0066-A414-1645-B89F-7BA24E06FEAD}"/>
              </a:ext>
            </a:extLst>
          </p:cNvPr>
          <p:cNvSpPr>
            <a:spLocks noGrp="1"/>
          </p:cNvSpPr>
          <p:nvPr>
            <p:ph type="sldNum" sz="quarter" idx="12"/>
          </p:nvPr>
        </p:nvSpPr>
        <p:spPr/>
        <p:txBody>
          <a:bodyPr/>
          <a:lstStyle/>
          <a:p>
            <a:fld id="{4473EC36-CE96-B04F-B43E-A9C5C627468A}" type="slidenum">
              <a:rPr lang="en-US" smtClean="0"/>
              <a:t>43</a:t>
            </a:fld>
            <a:endParaRPr lang="en-US"/>
          </a:p>
        </p:txBody>
      </p:sp>
    </p:spTree>
    <p:extLst>
      <p:ext uri="{BB962C8B-B14F-4D97-AF65-F5344CB8AC3E}">
        <p14:creationId xmlns:p14="http://schemas.microsoft.com/office/powerpoint/2010/main" val="3202372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24636-A7FE-F84F-9842-EEEEB7E2CC12}"/>
              </a:ext>
            </a:extLst>
          </p:cNvPr>
          <p:cNvSpPr>
            <a:spLocks noGrp="1"/>
          </p:cNvSpPr>
          <p:nvPr>
            <p:ph type="title"/>
          </p:nvPr>
        </p:nvSpPr>
        <p:spPr/>
        <p:txBody>
          <a:bodyPr/>
          <a:lstStyle/>
          <a:p>
            <a:r>
              <a:rPr kumimoji="1" lang="en-US" altLang="zh-CN" dirty="0"/>
              <a:t>Large Language Models</a:t>
            </a:r>
            <a:endParaRPr kumimoji="1" lang="zh-CN" altLang="en-US" dirty="0"/>
          </a:p>
        </p:txBody>
      </p:sp>
      <p:sp>
        <p:nvSpPr>
          <p:cNvPr id="4" name="灯片编号占位符 3">
            <a:extLst>
              <a:ext uri="{FF2B5EF4-FFF2-40B4-BE49-F238E27FC236}">
                <a16:creationId xmlns:a16="http://schemas.microsoft.com/office/drawing/2014/main" id="{8E86F62E-2093-AF49-99D6-4661B3AAADBD}"/>
              </a:ext>
            </a:extLst>
          </p:cNvPr>
          <p:cNvSpPr>
            <a:spLocks noGrp="1"/>
          </p:cNvSpPr>
          <p:nvPr>
            <p:ph type="sldNum" sz="quarter" idx="12"/>
          </p:nvPr>
        </p:nvSpPr>
        <p:spPr/>
        <p:txBody>
          <a:bodyPr/>
          <a:lstStyle/>
          <a:p>
            <a:fld id="{4473EC36-CE96-B04F-B43E-A9C5C627468A}" type="slidenum">
              <a:rPr lang="en-US" smtClean="0"/>
              <a:t>44</a:t>
            </a:fld>
            <a:endParaRPr lang="en-US"/>
          </a:p>
        </p:txBody>
      </p:sp>
      <p:pic>
        <p:nvPicPr>
          <p:cNvPr id="5" name="图片 4">
            <a:extLst>
              <a:ext uri="{FF2B5EF4-FFF2-40B4-BE49-F238E27FC236}">
                <a16:creationId xmlns:a16="http://schemas.microsoft.com/office/drawing/2014/main" id="{06DA68E3-3C7F-FB4B-914B-7B64B0C1E99D}"/>
              </a:ext>
            </a:extLst>
          </p:cNvPr>
          <p:cNvPicPr>
            <a:picLocks noChangeAspect="1"/>
          </p:cNvPicPr>
          <p:nvPr/>
        </p:nvPicPr>
        <p:blipFill>
          <a:blip r:embed="rId3"/>
          <a:stretch>
            <a:fillRect/>
          </a:stretch>
        </p:blipFill>
        <p:spPr>
          <a:xfrm>
            <a:off x="1648071" y="1513841"/>
            <a:ext cx="8895859" cy="4823532"/>
          </a:xfrm>
          <a:prstGeom prst="rect">
            <a:avLst/>
          </a:prstGeom>
        </p:spPr>
      </p:pic>
      <p:sp>
        <p:nvSpPr>
          <p:cNvPr id="6" name="内容占位符 2">
            <a:extLst>
              <a:ext uri="{FF2B5EF4-FFF2-40B4-BE49-F238E27FC236}">
                <a16:creationId xmlns:a16="http://schemas.microsoft.com/office/drawing/2014/main" id="{95DEE684-3E44-B241-AFBC-D2D50EE8F5E2}"/>
              </a:ext>
            </a:extLst>
          </p:cNvPr>
          <p:cNvSpPr txBox="1">
            <a:spLocks/>
          </p:cNvSpPr>
          <p:nvPr>
            <p:custDataLst>
              <p:tags r:id="rId1"/>
            </p:custDataLst>
          </p:nvPr>
        </p:nvSpPr>
        <p:spPr>
          <a:xfrm>
            <a:off x="182880" y="6589336"/>
            <a:ext cx="1182624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Image from https://</a:t>
            </a:r>
            <a:r>
              <a:rPr lang="en" altLang="zh-CN" sz="1800" dirty="0" err="1"/>
              <a:t>blogs.cfainstitute.org</a:t>
            </a:r>
            <a:r>
              <a:rPr lang="en" altLang="zh-CN" sz="1800" dirty="0"/>
              <a:t>/investor/2023/05/26/</a:t>
            </a:r>
            <a:r>
              <a:rPr lang="en" altLang="zh-CN" sz="1800" dirty="0" err="1"/>
              <a:t>chatgpt</a:t>
            </a:r>
            <a:r>
              <a:rPr lang="en" altLang="zh-CN" sz="1800" dirty="0"/>
              <a:t>-and-large-language-models-six-evolutionary-steps/</a:t>
            </a:r>
            <a:endParaRPr lang="en-US" altLang="zh-CN" sz="1800" dirty="0"/>
          </a:p>
        </p:txBody>
      </p:sp>
    </p:spTree>
    <p:extLst>
      <p:ext uri="{BB962C8B-B14F-4D97-AF65-F5344CB8AC3E}">
        <p14:creationId xmlns:p14="http://schemas.microsoft.com/office/powerpoint/2010/main" val="1163658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CBB00-4B99-D947-89D3-704D84CBBCBD}"/>
              </a:ext>
            </a:extLst>
          </p:cNvPr>
          <p:cNvSpPr>
            <a:spLocks noGrp="1"/>
          </p:cNvSpPr>
          <p:nvPr>
            <p:ph type="title"/>
          </p:nvPr>
        </p:nvSpPr>
        <p:spPr/>
        <p:txBody>
          <a:bodyPr/>
          <a:lstStyle/>
          <a:p>
            <a:r>
              <a:rPr kumimoji="1" lang="en-US" altLang="zh-CN" dirty="0"/>
              <a:t>Training LLMs: Data</a:t>
            </a:r>
            <a:endParaRPr kumimoji="1" lang="zh-CN" altLang="en-US" dirty="0"/>
          </a:p>
        </p:txBody>
      </p:sp>
      <p:sp>
        <p:nvSpPr>
          <p:cNvPr id="3" name="内容占位符 2">
            <a:extLst>
              <a:ext uri="{FF2B5EF4-FFF2-40B4-BE49-F238E27FC236}">
                <a16:creationId xmlns:a16="http://schemas.microsoft.com/office/drawing/2014/main" id="{ECF35077-ADB0-6543-8E79-791E11F7B8A1}"/>
              </a:ext>
            </a:extLst>
          </p:cNvPr>
          <p:cNvSpPr>
            <a:spLocks noGrp="1"/>
          </p:cNvSpPr>
          <p:nvPr>
            <p:ph idx="1"/>
          </p:nvPr>
        </p:nvSpPr>
        <p:spPr/>
        <p:txBody>
          <a:bodyPr/>
          <a:lstStyle/>
          <a:p>
            <a:r>
              <a:rPr kumimoji="1" lang="en-US" altLang="zh-CN" dirty="0"/>
              <a:t>800GB of open-source data</a:t>
            </a:r>
            <a:endParaRPr kumimoji="1" lang="zh-CN" altLang="en-US" dirty="0"/>
          </a:p>
        </p:txBody>
      </p:sp>
      <p:sp>
        <p:nvSpPr>
          <p:cNvPr id="4" name="灯片编号占位符 3">
            <a:extLst>
              <a:ext uri="{FF2B5EF4-FFF2-40B4-BE49-F238E27FC236}">
                <a16:creationId xmlns:a16="http://schemas.microsoft.com/office/drawing/2014/main" id="{2B2E1A10-4BF6-ED41-9838-328BD4B9C35A}"/>
              </a:ext>
            </a:extLst>
          </p:cNvPr>
          <p:cNvSpPr>
            <a:spLocks noGrp="1"/>
          </p:cNvSpPr>
          <p:nvPr>
            <p:ph type="sldNum" sz="quarter" idx="12"/>
          </p:nvPr>
        </p:nvSpPr>
        <p:spPr/>
        <p:txBody>
          <a:bodyPr/>
          <a:lstStyle/>
          <a:p>
            <a:fld id="{4473EC36-CE96-B04F-B43E-A9C5C627468A}" type="slidenum">
              <a:rPr lang="en-US" smtClean="0"/>
              <a:t>45</a:t>
            </a:fld>
            <a:endParaRPr lang="en-US"/>
          </a:p>
        </p:txBody>
      </p:sp>
      <p:sp>
        <p:nvSpPr>
          <p:cNvPr id="5" name="内容占位符 2">
            <a:extLst>
              <a:ext uri="{FF2B5EF4-FFF2-40B4-BE49-F238E27FC236}">
                <a16:creationId xmlns:a16="http://schemas.microsoft.com/office/drawing/2014/main" id="{A199B4F2-107B-A747-AAFB-6FCDD757F68D}"/>
              </a:ext>
            </a:extLst>
          </p:cNvPr>
          <p:cNvSpPr txBox="1">
            <a:spLocks/>
          </p:cNvSpPr>
          <p:nvPr>
            <p:custDataLst>
              <p:tags r:id="rId1"/>
            </p:custDataLst>
          </p:nvPr>
        </p:nvSpPr>
        <p:spPr>
          <a:xfrm>
            <a:off x="365760" y="6589336"/>
            <a:ext cx="1146048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Leo Gao</a:t>
            </a:r>
            <a:r>
              <a:rPr lang="en-US" altLang="zh-CN" sz="1800" dirty="0"/>
              <a:t>, et al.</a:t>
            </a:r>
            <a:r>
              <a:rPr lang="en-US" altLang="zh-CN" sz="1800" i="1" dirty="0"/>
              <a:t> The Pile: An 800GB Dataset of Diverse Text for Language Modeling. </a:t>
            </a:r>
            <a:r>
              <a:rPr lang="en-US" altLang="zh-CN" sz="1800" dirty="0"/>
              <a:t>2020.</a:t>
            </a:r>
          </a:p>
        </p:txBody>
      </p:sp>
      <p:pic>
        <p:nvPicPr>
          <p:cNvPr id="9" name="图片 8">
            <a:extLst>
              <a:ext uri="{FF2B5EF4-FFF2-40B4-BE49-F238E27FC236}">
                <a16:creationId xmlns:a16="http://schemas.microsoft.com/office/drawing/2014/main" id="{9D13E794-57CC-0A49-9299-1E88B336BA61}"/>
              </a:ext>
            </a:extLst>
          </p:cNvPr>
          <p:cNvPicPr>
            <a:picLocks noChangeAspect="1"/>
          </p:cNvPicPr>
          <p:nvPr/>
        </p:nvPicPr>
        <p:blipFill>
          <a:blip r:embed="rId3"/>
          <a:stretch>
            <a:fillRect/>
          </a:stretch>
        </p:blipFill>
        <p:spPr>
          <a:xfrm>
            <a:off x="2743189" y="2323069"/>
            <a:ext cx="6705622" cy="4178771"/>
          </a:xfrm>
          <a:prstGeom prst="rect">
            <a:avLst/>
          </a:prstGeom>
        </p:spPr>
      </p:pic>
    </p:spTree>
    <p:extLst>
      <p:ext uri="{BB962C8B-B14F-4D97-AF65-F5344CB8AC3E}">
        <p14:creationId xmlns:p14="http://schemas.microsoft.com/office/powerpoint/2010/main" val="60399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7CD43-1384-B147-882C-276FA79B1468}"/>
              </a:ext>
            </a:extLst>
          </p:cNvPr>
          <p:cNvSpPr>
            <a:spLocks noGrp="1"/>
          </p:cNvSpPr>
          <p:nvPr>
            <p:ph type="title"/>
          </p:nvPr>
        </p:nvSpPr>
        <p:spPr/>
        <p:txBody>
          <a:bodyPr/>
          <a:lstStyle/>
          <a:p>
            <a:r>
              <a:rPr kumimoji="1" lang="en-US" altLang="zh-CN" dirty="0"/>
              <a:t>Training LLMs: Context Size</a:t>
            </a:r>
            <a:endParaRPr kumimoji="1" lang="zh-CN" altLang="en-US" dirty="0"/>
          </a:p>
        </p:txBody>
      </p:sp>
      <p:sp>
        <p:nvSpPr>
          <p:cNvPr id="3" name="内容占位符 2">
            <a:extLst>
              <a:ext uri="{FF2B5EF4-FFF2-40B4-BE49-F238E27FC236}">
                <a16:creationId xmlns:a16="http://schemas.microsoft.com/office/drawing/2014/main" id="{FE42D289-5127-7643-A00A-FC434B9FF1EE}"/>
              </a:ext>
            </a:extLst>
          </p:cNvPr>
          <p:cNvSpPr>
            <a:spLocks noGrp="1"/>
          </p:cNvSpPr>
          <p:nvPr>
            <p:ph idx="1"/>
          </p:nvPr>
        </p:nvSpPr>
        <p:spPr/>
        <p:txBody>
          <a:bodyPr/>
          <a:lstStyle/>
          <a:p>
            <a:r>
              <a:rPr kumimoji="1" lang="en" altLang="zh-CN" dirty="0"/>
              <a:t>Context sizes are growing and range between 4k to 100k tokens now</a:t>
            </a:r>
            <a:endParaRPr kumimoji="1" lang="zh-CN" altLang="en-US" dirty="0"/>
          </a:p>
        </p:txBody>
      </p:sp>
      <p:sp>
        <p:nvSpPr>
          <p:cNvPr id="4" name="灯片编号占位符 3">
            <a:extLst>
              <a:ext uri="{FF2B5EF4-FFF2-40B4-BE49-F238E27FC236}">
                <a16:creationId xmlns:a16="http://schemas.microsoft.com/office/drawing/2014/main" id="{590582B0-A7E9-7F4A-856E-B05A4D8BFA8A}"/>
              </a:ext>
            </a:extLst>
          </p:cNvPr>
          <p:cNvSpPr>
            <a:spLocks noGrp="1"/>
          </p:cNvSpPr>
          <p:nvPr>
            <p:ph type="sldNum" sz="quarter" idx="12"/>
          </p:nvPr>
        </p:nvSpPr>
        <p:spPr/>
        <p:txBody>
          <a:bodyPr/>
          <a:lstStyle/>
          <a:p>
            <a:fld id="{4473EC36-CE96-B04F-B43E-A9C5C627468A}" type="slidenum">
              <a:rPr lang="en-US" smtClean="0"/>
              <a:t>46</a:t>
            </a:fld>
            <a:endParaRPr lang="en-US"/>
          </a:p>
        </p:txBody>
      </p:sp>
      <p:pic>
        <p:nvPicPr>
          <p:cNvPr id="5" name="图片 4">
            <a:extLst>
              <a:ext uri="{FF2B5EF4-FFF2-40B4-BE49-F238E27FC236}">
                <a16:creationId xmlns:a16="http://schemas.microsoft.com/office/drawing/2014/main" id="{B2D7EF8C-CFE9-7441-B579-A1D1A0F3D352}"/>
              </a:ext>
            </a:extLst>
          </p:cNvPr>
          <p:cNvPicPr>
            <a:picLocks noChangeAspect="1"/>
          </p:cNvPicPr>
          <p:nvPr/>
        </p:nvPicPr>
        <p:blipFill>
          <a:blip r:embed="rId3"/>
          <a:stretch>
            <a:fillRect/>
          </a:stretch>
        </p:blipFill>
        <p:spPr>
          <a:xfrm>
            <a:off x="2777244" y="2223768"/>
            <a:ext cx="6637512" cy="4497707"/>
          </a:xfrm>
          <a:prstGeom prst="rect">
            <a:avLst/>
          </a:prstGeom>
        </p:spPr>
      </p:pic>
      <p:sp>
        <p:nvSpPr>
          <p:cNvPr id="6" name="内容占位符 2">
            <a:extLst>
              <a:ext uri="{FF2B5EF4-FFF2-40B4-BE49-F238E27FC236}">
                <a16:creationId xmlns:a16="http://schemas.microsoft.com/office/drawing/2014/main" id="{F7D960CD-2F25-5149-AB35-1194991F8605}"/>
              </a:ext>
            </a:extLst>
          </p:cNvPr>
          <p:cNvSpPr txBox="1">
            <a:spLocks/>
          </p:cNvSpPr>
          <p:nvPr>
            <p:custDataLst>
              <p:tags r:id="rId1"/>
            </p:custDataLst>
          </p:nvPr>
        </p:nvSpPr>
        <p:spPr>
          <a:xfrm>
            <a:off x="182880" y="6589336"/>
            <a:ext cx="1182624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Image from https://</a:t>
            </a:r>
            <a:r>
              <a:rPr lang="en" altLang="zh-CN" sz="1800" dirty="0" err="1"/>
              <a:t>cobusgreyling.medium.com</a:t>
            </a:r>
            <a:r>
              <a:rPr lang="en" altLang="zh-CN" sz="1800" dirty="0"/>
              <a:t>/how-does-large-language-models-use-long-contexts-da9472bbb278</a:t>
            </a:r>
            <a:endParaRPr lang="en-US" altLang="zh-CN" sz="1800" dirty="0"/>
          </a:p>
        </p:txBody>
      </p:sp>
    </p:spTree>
    <p:extLst>
      <p:ext uri="{BB962C8B-B14F-4D97-AF65-F5344CB8AC3E}">
        <p14:creationId xmlns:p14="http://schemas.microsoft.com/office/powerpoint/2010/main" val="275907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7CD43-1384-B147-882C-276FA79B1468}"/>
              </a:ext>
            </a:extLst>
          </p:cNvPr>
          <p:cNvSpPr>
            <a:spLocks noGrp="1"/>
          </p:cNvSpPr>
          <p:nvPr>
            <p:ph type="title"/>
          </p:nvPr>
        </p:nvSpPr>
        <p:spPr/>
        <p:txBody>
          <a:bodyPr/>
          <a:lstStyle/>
          <a:p>
            <a:r>
              <a:rPr kumimoji="1" lang="en-US" altLang="zh-CN" dirty="0"/>
              <a:t>Training LLMs: Post-training</a:t>
            </a:r>
            <a:endParaRPr kumimoji="1" lang="zh-CN" altLang="en-US" dirty="0"/>
          </a:p>
        </p:txBody>
      </p:sp>
      <p:sp>
        <p:nvSpPr>
          <p:cNvPr id="3" name="内容占位符 2">
            <a:extLst>
              <a:ext uri="{FF2B5EF4-FFF2-40B4-BE49-F238E27FC236}">
                <a16:creationId xmlns:a16="http://schemas.microsoft.com/office/drawing/2014/main" id="{FE42D289-5127-7643-A00A-FC434B9FF1EE}"/>
              </a:ext>
            </a:extLst>
          </p:cNvPr>
          <p:cNvSpPr>
            <a:spLocks noGrp="1"/>
          </p:cNvSpPr>
          <p:nvPr>
            <p:ph idx="1"/>
          </p:nvPr>
        </p:nvSpPr>
        <p:spPr/>
        <p:txBody>
          <a:bodyPr/>
          <a:lstStyle/>
          <a:p>
            <a:r>
              <a:rPr kumimoji="1" lang="en" altLang="zh-CN" dirty="0"/>
              <a:t>Supervised Fine Tuning (SFT) and Reinforcement Learning from Human Feedback (RLHF)</a:t>
            </a:r>
            <a:endParaRPr kumimoji="1" lang="zh-CN" altLang="en-US" dirty="0"/>
          </a:p>
        </p:txBody>
      </p:sp>
      <p:sp>
        <p:nvSpPr>
          <p:cNvPr id="4" name="灯片编号占位符 3">
            <a:extLst>
              <a:ext uri="{FF2B5EF4-FFF2-40B4-BE49-F238E27FC236}">
                <a16:creationId xmlns:a16="http://schemas.microsoft.com/office/drawing/2014/main" id="{590582B0-A7E9-7F4A-856E-B05A4D8BFA8A}"/>
              </a:ext>
            </a:extLst>
          </p:cNvPr>
          <p:cNvSpPr>
            <a:spLocks noGrp="1"/>
          </p:cNvSpPr>
          <p:nvPr>
            <p:ph type="sldNum" sz="quarter" idx="12"/>
          </p:nvPr>
        </p:nvSpPr>
        <p:spPr/>
        <p:txBody>
          <a:bodyPr/>
          <a:lstStyle/>
          <a:p>
            <a:fld id="{4473EC36-CE96-B04F-B43E-A9C5C627468A}" type="slidenum">
              <a:rPr lang="en-US" smtClean="0"/>
              <a:t>47</a:t>
            </a:fld>
            <a:endParaRPr lang="en-US"/>
          </a:p>
        </p:txBody>
      </p:sp>
      <p:sp>
        <p:nvSpPr>
          <p:cNvPr id="6" name="内容占位符 2">
            <a:extLst>
              <a:ext uri="{FF2B5EF4-FFF2-40B4-BE49-F238E27FC236}">
                <a16:creationId xmlns:a16="http://schemas.microsoft.com/office/drawing/2014/main" id="{F7D960CD-2F25-5149-AB35-1194991F8605}"/>
              </a:ext>
            </a:extLst>
          </p:cNvPr>
          <p:cNvSpPr txBox="1">
            <a:spLocks/>
          </p:cNvSpPr>
          <p:nvPr>
            <p:custDataLst>
              <p:tags r:id="rId1"/>
            </p:custDataLst>
          </p:nvPr>
        </p:nvSpPr>
        <p:spPr>
          <a:xfrm>
            <a:off x="182880" y="6589336"/>
            <a:ext cx="1182624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Image from https://</a:t>
            </a:r>
            <a:r>
              <a:rPr lang="en" altLang="zh-CN" sz="1800" dirty="0" err="1"/>
              <a:t>openai.com</a:t>
            </a:r>
            <a:r>
              <a:rPr lang="en" altLang="zh-CN" sz="1800" dirty="0"/>
              <a:t>/blog/</a:t>
            </a:r>
            <a:r>
              <a:rPr lang="en" altLang="zh-CN" sz="1800" dirty="0" err="1"/>
              <a:t>chatgpt</a:t>
            </a:r>
            <a:endParaRPr lang="en-US" altLang="zh-CN" sz="1800" dirty="0"/>
          </a:p>
        </p:txBody>
      </p:sp>
      <p:pic>
        <p:nvPicPr>
          <p:cNvPr id="8" name="图片 7">
            <a:extLst>
              <a:ext uri="{FF2B5EF4-FFF2-40B4-BE49-F238E27FC236}">
                <a16:creationId xmlns:a16="http://schemas.microsoft.com/office/drawing/2014/main" id="{90D0AEA0-AE80-B340-93EA-5233FDA1670E}"/>
              </a:ext>
            </a:extLst>
          </p:cNvPr>
          <p:cNvPicPr>
            <a:picLocks noChangeAspect="1"/>
          </p:cNvPicPr>
          <p:nvPr/>
        </p:nvPicPr>
        <p:blipFill>
          <a:blip r:embed="rId3"/>
          <a:stretch>
            <a:fillRect/>
          </a:stretch>
        </p:blipFill>
        <p:spPr>
          <a:xfrm>
            <a:off x="2631989" y="2700293"/>
            <a:ext cx="6928022" cy="3889043"/>
          </a:xfrm>
          <a:prstGeom prst="rect">
            <a:avLst/>
          </a:prstGeom>
        </p:spPr>
      </p:pic>
    </p:spTree>
    <p:extLst>
      <p:ext uri="{BB962C8B-B14F-4D97-AF65-F5344CB8AC3E}">
        <p14:creationId xmlns:p14="http://schemas.microsoft.com/office/powerpoint/2010/main" val="779810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7CD43-1384-B147-882C-276FA79B1468}"/>
              </a:ext>
            </a:extLst>
          </p:cNvPr>
          <p:cNvSpPr>
            <a:spLocks noGrp="1"/>
          </p:cNvSpPr>
          <p:nvPr>
            <p:ph type="title"/>
          </p:nvPr>
        </p:nvSpPr>
        <p:spPr/>
        <p:txBody>
          <a:bodyPr/>
          <a:lstStyle/>
          <a:p>
            <a:r>
              <a:rPr kumimoji="1" lang="en-US" altLang="zh-CN" dirty="0"/>
              <a:t>Limitations of LLMs: </a:t>
            </a:r>
            <a:r>
              <a:rPr kumimoji="1" lang="en" altLang="zh-CN" dirty="0"/>
              <a:t>H</a:t>
            </a:r>
            <a:r>
              <a:rPr lang="en" altLang="zh-CN" dirty="0"/>
              <a:t>allucinations</a:t>
            </a:r>
            <a:endParaRPr kumimoji="1" lang="zh-CN" altLang="en-US" dirty="0"/>
          </a:p>
        </p:txBody>
      </p:sp>
      <p:sp>
        <p:nvSpPr>
          <p:cNvPr id="3" name="内容占位符 2">
            <a:extLst>
              <a:ext uri="{FF2B5EF4-FFF2-40B4-BE49-F238E27FC236}">
                <a16:creationId xmlns:a16="http://schemas.microsoft.com/office/drawing/2014/main" id="{FE42D289-5127-7643-A00A-FC434B9FF1EE}"/>
              </a:ext>
            </a:extLst>
          </p:cNvPr>
          <p:cNvSpPr>
            <a:spLocks noGrp="1"/>
          </p:cNvSpPr>
          <p:nvPr>
            <p:ph idx="1"/>
          </p:nvPr>
        </p:nvSpPr>
        <p:spPr>
          <a:xfrm>
            <a:off x="838200" y="1825625"/>
            <a:ext cx="10515600" cy="4667250"/>
          </a:xfrm>
        </p:spPr>
        <p:txBody>
          <a:bodyPr>
            <a:normAutofit/>
          </a:bodyPr>
          <a:lstStyle/>
          <a:p>
            <a:r>
              <a:rPr lang="en" altLang="zh-CN" dirty="0"/>
              <a:t>This is a behavior in that the model speaks false knowledge as if it is accurate</a:t>
            </a:r>
          </a:p>
          <a:p>
            <a:endParaRPr kumimoji="1" lang="en" altLang="zh-CN" dirty="0"/>
          </a:p>
          <a:p>
            <a:endParaRPr kumimoji="1" lang="en" altLang="zh-CN" dirty="0"/>
          </a:p>
          <a:p>
            <a:endParaRPr kumimoji="1" lang="en" altLang="zh-CN" dirty="0"/>
          </a:p>
          <a:p>
            <a:endParaRPr kumimoji="1" lang="en" altLang="zh-CN" dirty="0"/>
          </a:p>
          <a:p>
            <a:endParaRPr kumimoji="1" lang="en" altLang="zh-CN" dirty="0"/>
          </a:p>
          <a:p>
            <a:endParaRPr kumimoji="1" lang="en" altLang="zh-CN" dirty="0"/>
          </a:p>
          <a:p>
            <a:r>
              <a:rPr lang="en" altLang="zh-CN" dirty="0"/>
              <a:t>Other limitations: outdated, toxic, bias, ethical concerns, etc.</a:t>
            </a:r>
            <a:endParaRPr lang="zh-CN" altLang="en-US" dirty="0"/>
          </a:p>
        </p:txBody>
      </p:sp>
      <p:sp>
        <p:nvSpPr>
          <p:cNvPr id="4" name="灯片编号占位符 3">
            <a:extLst>
              <a:ext uri="{FF2B5EF4-FFF2-40B4-BE49-F238E27FC236}">
                <a16:creationId xmlns:a16="http://schemas.microsoft.com/office/drawing/2014/main" id="{590582B0-A7E9-7F4A-856E-B05A4D8BFA8A}"/>
              </a:ext>
            </a:extLst>
          </p:cNvPr>
          <p:cNvSpPr>
            <a:spLocks noGrp="1"/>
          </p:cNvSpPr>
          <p:nvPr>
            <p:ph type="sldNum" sz="quarter" idx="12"/>
          </p:nvPr>
        </p:nvSpPr>
        <p:spPr/>
        <p:txBody>
          <a:bodyPr/>
          <a:lstStyle/>
          <a:p>
            <a:fld id="{4473EC36-CE96-B04F-B43E-A9C5C627468A}" type="slidenum">
              <a:rPr lang="en-US" smtClean="0"/>
              <a:t>48</a:t>
            </a:fld>
            <a:endParaRPr lang="en-US"/>
          </a:p>
        </p:txBody>
      </p:sp>
      <p:sp>
        <p:nvSpPr>
          <p:cNvPr id="6" name="内容占位符 2">
            <a:extLst>
              <a:ext uri="{FF2B5EF4-FFF2-40B4-BE49-F238E27FC236}">
                <a16:creationId xmlns:a16="http://schemas.microsoft.com/office/drawing/2014/main" id="{F7D960CD-2F25-5149-AB35-1194991F8605}"/>
              </a:ext>
            </a:extLst>
          </p:cNvPr>
          <p:cNvSpPr txBox="1">
            <a:spLocks/>
          </p:cNvSpPr>
          <p:nvPr>
            <p:custDataLst>
              <p:tags r:id="rId1"/>
            </p:custDataLst>
          </p:nvPr>
        </p:nvSpPr>
        <p:spPr>
          <a:xfrm>
            <a:off x="0" y="6589336"/>
            <a:ext cx="1219200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t>Bang et al. </a:t>
            </a:r>
            <a:r>
              <a:rPr lang="en" altLang="zh-CN" sz="1800" i="1" dirty="0"/>
              <a:t>A Multitask, Multilingual, Multimodal Evaluation of </a:t>
            </a:r>
            <a:r>
              <a:rPr lang="en" altLang="zh-CN" sz="1800" i="1" dirty="0" err="1"/>
              <a:t>ChatGPT</a:t>
            </a:r>
            <a:r>
              <a:rPr lang="en" altLang="zh-CN" sz="1800" i="1" dirty="0"/>
              <a:t> on Reasoning, Hallucination, and Interactivity</a:t>
            </a:r>
            <a:r>
              <a:rPr lang="en" altLang="zh-CN" sz="1800" dirty="0"/>
              <a:t>. AACL 2023.</a:t>
            </a:r>
            <a:endParaRPr lang="en-US" altLang="zh-CN" sz="1800" dirty="0"/>
          </a:p>
        </p:txBody>
      </p:sp>
      <p:pic>
        <p:nvPicPr>
          <p:cNvPr id="7" name="Google Shape;475;p54">
            <a:extLst>
              <a:ext uri="{FF2B5EF4-FFF2-40B4-BE49-F238E27FC236}">
                <a16:creationId xmlns:a16="http://schemas.microsoft.com/office/drawing/2014/main" id="{9A8BEA14-3147-874F-AB14-FD5525E52F15}"/>
              </a:ext>
            </a:extLst>
          </p:cNvPr>
          <p:cNvPicPr preferRelativeResize="0"/>
          <p:nvPr/>
        </p:nvPicPr>
        <p:blipFill>
          <a:blip r:embed="rId3">
            <a:alphaModFix/>
          </a:blip>
          <a:stretch>
            <a:fillRect/>
          </a:stretch>
        </p:blipFill>
        <p:spPr>
          <a:xfrm>
            <a:off x="1121375" y="2678537"/>
            <a:ext cx="9949249" cy="27408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356871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33AE2-EB46-BE44-B8B7-181E135C5F99}"/>
              </a:ext>
            </a:extLst>
          </p:cNvPr>
          <p:cNvSpPr>
            <a:spLocks noGrp="1"/>
          </p:cNvSpPr>
          <p:nvPr>
            <p:ph type="title"/>
          </p:nvPr>
        </p:nvSpPr>
        <p:spPr/>
        <p:txBody>
          <a:bodyPr/>
          <a:lstStyle/>
          <a:p>
            <a:r>
              <a:rPr kumimoji="1" lang="en-US" altLang="zh-CN" dirty="0"/>
              <a:t>Regulations of LLMs: </a:t>
            </a:r>
            <a:r>
              <a:rPr kumimoji="1" lang="en" altLang="zh-CN" dirty="0"/>
              <a:t>S</a:t>
            </a:r>
            <a:r>
              <a:rPr lang="en" altLang="zh-CN" dirty="0"/>
              <a:t>afety</a:t>
            </a:r>
            <a:endParaRPr kumimoji="1" lang="zh-CN" altLang="en-US" dirty="0"/>
          </a:p>
        </p:txBody>
      </p:sp>
      <p:sp>
        <p:nvSpPr>
          <p:cNvPr id="3" name="内容占位符 2">
            <a:extLst>
              <a:ext uri="{FF2B5EF4-FFF2-40B4-BE49-F238E27FC236}">
                <a16:creationId xmlns:a16="http://schemas.microsoft.com/office/drawing/2014/main" id="{C1C280D2-FE70-D040-AEFE-A51B3DCBD0DF}"/>
              </a:ext>
            </a:extLst>
          </p:cNvPr>
          <p:cNvSpPr>
            <a:spLocks noGrp="1"/>
          </p:cNvSpPr>
          <p:nvPr>
            <p:ph idx="1"/>
          </p:nvPr>
        </p:nvSpPr>
        <p:spPr/>
        <p:txBody>
          <a:bodyPr/>
          <a:lstStyle/>
          <a:p>
            <a:r>
              <a:rPr kumimoji="1" lang="en-US" altLang="zh-CN" dirty="0"/>
              <a:t>Regulate LLMs from generating</a:t>
            </a:r>
            <a:r>
              <a:rPr lang="en" altLang="zh-CN" dirty="0"/>
              <a:t> texts involving toxic, bias, ethical concerns, etc.</a:t>
            </a:r>
            <a:endParaRPr lang="zh-CN" altLang="en-US" dirty="0"/>
          </a:p>
        </p:txBody>
      </p:sp>
      <p:sp>
        <p:nvSpPr>
          <p:cNvPr id="4" name="灯片编号占位符 3">
            <a:extLst>
              <a:ext uri="{FF2B5EF4-FFF2-40B4-BE49-F238E27FC236}">
                <a16:creationId xmlns:a16="http://schemas.microsoft.com/office/drawing/2014/main" id="{F1A844E5-177D-744E-BD08-8BB45EAA3B3C}"/>
              </a:ext>
            </a:extLst>
          </p:cNvPr>
          <p:cNvSpPr>
            <a:spLocks noGrp="1"/>
          </p:cNvSpPr>
          <p:nvPr>
            <p:ph type="sldNum" sz="quarter" idx="12"/>
          </p:nvPr>
        </p:nvSpPr>
        <p:spPr/>
        <p:txBody>
          <a:bodyPr/>
          <a:lstStyle/>
          <a:p>
            <a:fld id="{4473EC36-CE96-B04F-B43E-A9C5C627468A}" type="slidenum">
              <a:rPr lang="en-US" smtClean="0"/>
              <a:t>49</a:t>
            </a:fld>
            <a:endParaRPr lang="en-US"/>
          </a:p>
        </p:txBody>
      </p:sp>
      <p:pic>
        <p:nvPicPr>
          <p:cNvPr id="5" name="图片 4">
            <a:extLst>
              <a:ext uri="{FF2B5EF4-FFF2-40B4-BE49-F238E27FC236}">
                <a16:creationId xmlns:a16="http://schemas.microsoft.com/office/drawing/2014/main" id="{DC37B168-A1E9-2C42-A848-A3C8F219C5B1}"/>
              </a:ext>
            </a:extLst>
          </p:cNvPr>
          <p:cNvPicPr>
            <a:picLocks noChangeAspect="1"/>
          </p:cNvPicPr>
          <p:nvPr/>
        </p:nvPicPr>
        <p:blipFill>
          <a:blip r:embed="rId3"/>
          <a:stretch>
            <a:fillRect/>
          </a:stretch>
        </p:blipFill>
        <p:spPr>
          <a:xfrm>
            <a:off x="3211786" y="2424744"/>
            <a:ext cx="6103707" cy="4028068"/>
          </a:xfrm>
          <a:prstGeom prst="rect">
            <a:avLst/>
          </a:prstGeom>
        </p:spPr>
      </p:pic>
      <p:sp>
        <p:nvSpPr>
          <p:cNvPr id="7" name="内容占位符 2">
            <a:extLst>
              <a:ext uri="{FF2B5EF4-FFF2-40B4-BE49-F238E27FC236}">
                <a16:creationId xmlns:a16="http://schemas.microsoft.com/office/drawing/2014/main" id="{7193A3E7-9DBF-AD45-A85A-ED04D07F27D5}"/>
              </a:ext>
            </a:extLst>
          </p:cNvPr>
          <p:cNvSpPr txBox="1">
            <a:spLocks/>
          </p:cNvSpPr>
          <p:nvPr>
            <p:custDataLst>
              <p:tags r:id="rId1"/>
            </p:custDataLst>
          </p:nvPr>
        </p:nvSpPr>
        <p:spPr>
          <a:xfrm>
            <a:off x="0" y="6589336"/>
            <a:ext cx="1219200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err="1"/>
              <a:t>Chujie</a:t>
            </a:r>
            <a:r>
              <a:rPr lang="en" altLang="zh-CN" sz="1800" dirty="0"/>
              <a:t> Zheng et al. </a:t>
            </a:r>
            <a:r>
              <a:rPr lang="en" altLang="zh-CN" sz="1800" i="1" dirty="0"/>
              <a:t>Prompt-Driven LLM Safeguarding via Directed Representation Optimization</a:t>
            </a:r>
            <a:r>
              <a:rPr lang="en" altLang="zh-CN" sz="1800" dirty="0"/>
              <a:t>. 2024.</a:t>
            </a:r>
            <a:endParaRPr lang="en-US" altLang="zh-CN" sz="1800" dirty="0"/>
          </a:p>
        </p:txBody>
      </p:sp>
    </p:spTree>
    <p:extLst>
      <p:ext uri="{BB962C8B-B14F-4D97-AF65-F5344CB8AC3E}">
        <p14:creationId xmlns:p14="http://schemas.microsoft.com/office/powerpoint/2010/main" val="1719197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3B57E-C080-0741-98B0-FF58E99BEBFB}"/>
              </a:ext>
            </a:extLst>
          </p:cNvPr>
          <p:cNvSpPr>
            <a:spLocks noGrp="1"/>
          </p:cNvSpPr>
          <p:nvPr>
            <p:ph type="title"/>
          </p:nvPr>
        </p:nvSpPr>
        <p:spPr/>
        <p:txBody>
          <a:bodyPr/>
          <a:lstStyle/>
          <a:p>
            <a:r>
              <a:rPr lang="en" altLang="zh-CN" dirty="0"/>
              <a:t>Word Structure and </a:t>
            </a:r>
            <a:r>
              <a:rPr lang="en" altLang="zh-CN" dirty="0" err="1"/>
              <a:t>Subword</a:t>
            </a:r>
            <a:r>
              <a:rPr lang="en" altLang="zh-CN" dirty="0"/>
              <a:t> Models</a:t>
            </a:r>
            <a:endParaRPr kumimoji="1" lang="zh-CN" altLang="en-US" dirty="0"/>
          </a:p>
        </p:txBody>
      </p:sp>
      <p:sp>
        <p:nvSpPr>
          <p:cNvPr id="3" name="内容占位符 2">
            <a:extLst>
              <a:ext uri="{FF2B5EF4-FFF2-40B4-BE49-F238E27FC236}">
                <a16:creationId xmlns:a16="http://schemas.microsoft.com/office/drawing/2014/main" id="{6263ACFD-9333-AE45-8273-FA9D598937BB}"/>
              </a:ext>
            </a:extLst>
          </p:cNvPr>
          <p:cNvSpPr>
            <a:spLocks noGrp="1"/>
          </p:cNvSpPr>
          <p:nvPr>
            <p:ph idx="1"/>
          </p:nvPr>
        </p:nvSpPr>
        <p:spPr/>
        <p:txBody>
          <a:bodyPr/>
          <a:lstStyle/>
          <a:p>
            <a:r>
              <a:rPr lang="en" altLang="zh-CN" dirty="0"/>
              <a:t>We assume a fixed vocab of tens of thousands of words, built from the training set.</a:t>
            </a:r>
          </a:p>
          <a:p>
            <a:r>
              <a:rPr lang="en" altLang="zh-CN" dirty="0"/>
              <a:t>All novel words seen at test time are mapped to a single UNK.</a:t>
            </a:r>
          </a:p>
          <a:p>
            <a:endParaRPr kumimoji="1" lang="zh-CN" altLang="en-US" dirty="0"/>
          </a:p>
        </p:txBody>
      </p:sp>
      <p:pic>
        <p:nvPicPr>
          <p:cNvPr id="5" name="图片 4">
            <a:extLst>
              <a:ext uri="{FF2B5EF4-FFF2-40B4-BE49-F238E27FC236}">
                <a16:creationId xmlns:a16="http://schemas.microsoft.com/office/drawing/2014/main" id="{FC5E6FC5-5DFA-1E45-A5E5-C8AB1EBA61DD}"/>
              </a:ext>
            </a:extLst>
          </p:cNvPr>
          <p:cNvPicPr>
            <a:picLocks noChangeAspect="1"/>
          </p:cNvPicPr>
          <p:nvPr/>
        </p:nvPicPr>
        <p:blipFill>
          <a:blip r:embed="rId2"/>
          <a:stretch>
            <a:fillRect/>
          </a:stretch>
        </p:blipFill>
        <p:spPr>
          <a:xfrm>
            <a:off x="1258804" y="3242501"/>
            <a:ext cx="9674392" cy="2934462"/>
          </a:xfrm>
          <a:prstGeom prst="rect">
            <a:avLst/>
          </a:prstGeom>
        </p:spPr>
      </p:pic>
      <p:sp>
        <p:nvSpPr>
          <p:cNvPr id="6" name="灯片编号占位符 5">
            <a:extLst>
              <a:ext uri="{FF2B5EF4-FFF2-40B4-BE49-F238E27FC236}">
                <a16:creationId xmlns:a16="http://schemas.microsoft.com/office/drawing/2014/main" id="{F230F149-1D02-4344-A532-369016F9E3E4}"/>
              </a:ext>
            </a:extLst>
          </p:cNvPr>
          <p:cNvSpPr>
            <a:spLocks noGrp="1"/>
          </p:cNvSpPr>
          <p:nvPr>
            <p:ph type="sldNum" sz="quarter" idx="12"/>
          </p:nvPr>
        </p:nvSpPr>
        <p:spPr/>
        <p:txBody>
          <a:bodyPr/>
          <a:lstStyle/>
          <a:p>
            <a:fld id="{4473EC36-CE96-B04F-B43E-A9C5C627468A}" type="slidenum">
              <a:rPr lang="en-US" smtClean="0"/>
              <a:t>5</a:t>
            </a:fld>
            <a:endParaRPr lang="en-US"/>
          </a:p>
        </p:txBody>
      </p:sp>
    </p:spTree>
    <p:extLst>
      <p:ext uri="{BB962C8B-B14F-4D97-AF65-F5344CB8AC3E}">
        <p14:creationId xmlns:p14="http://schemas.microsoft.com/office/powerpoint/2010/main" val="1236520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1300-15B0-4DE0-1507-BE1023EB3C4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6EEB887-8B44-44A2-64BD-0FE1733F2D38}"/>
              </a:ext>
            </a:extLst>
          </p:cNvPr>
          <p:cNvSpPr>
            <a:spLocks noGrp="1"/>
          </p:cNvSpPr>
          <p:nvPr>
            <p:ph idx="1"/>
          </p:nvPr>
        </p:nvSpPr>
        <p:spPr/>
        <p:txBody>
          <a:bodyPr/>
          <a:lstStyle/>
          <a:p>
            <a:r>
              <a:rPr lang="en-US" dirty="0"/>
              <a:t>Large pre-trained language models have transformed the NLP community.</a:t>
            </a:r>
          </a:p>
          <a:p>
            <a:pPr lvl="1">
              <a:buFont typeface="Wingdings" pitchFamily="2" charset="2"/>
              <a:buChar char="ü"/>
            </a:pPr>
            <a:r>
              <a:rPr lang="en-US" dirty="0"/>
              <a:t>It’s a paradigm shift from building models from scratch to pre-</a:t>
            </a:r>
            <a:r>
              <a:rPr lang="en-US" dirty="0" err="1"/>
              <a:t>taining</a:t>
            </a:r>
            <a:r>
              <a:rPr lang="en-US" dirty="0"/>
              <a:t> + fine-tuning.</a:t>
            </a:r>
          </a:p>
          <a:p>
            <a:pPr lvl="1">
              <a:buFont typeface="Wingdings" pitchFamily="2" charset="2"/>
              <a:buChar char="ü"/>
            </a:pPr>
            <a:r>
              <a:rPr lang="en-US" dirty="0"/>
              <a:t>People observe scaling laws: with larger models and more data, these pre-trained LMs seem to exhibit many emergent abilities.</a:t>
            </a:r>
          </a:p>
          <a:p>
            <a:pPr lvl="1">
              <a:buFont typeface="Wingdings" pitchFamily="2" charset="2"/>
              <a:buChar char="ü"/>
            </a:pPr>
            <a:r>
              <a:rPr lang="en-US" dirty="0"/>
              <a:t>Actively developing: pre-trained models in the </a:t>
            </a:r>
            <a:r>
              <a:rPr lang="en-US" dirty="0" err="1"/>
              <a:t>huggingface</a:t>
            </a:r>
            <a:r>
              <a:rPr lang="en-US" dirty="0"/>
              <a:t> transformers project: </a:t>
            </a:r>
            <a:r>
              <a:rPr lang="en-US" dirty="0">
                <a:hlinkClick r:id="rId3"/>
              </a:rPr>
              <a:t>https://huggingface.co/docs/transformers/index</a:t>
            </a:r>
            <a:endParaRPr lang="en-US" dirty="0"/>
          </a:p>
          <a:p>
            <a:r>
              <a:rPr lang="en-US" dirty="0"/>
              <a:t>However, they don’t seem to solve all our problem. Just better curve fitting (but amazing curve fitting).</a:t>
            </a:r>
          </a:p>
        </p:txBody>
      </p:sp>
      <p:sp>
        <p:nvSpPr>
          <p:cNvPr id="4" name="灯片编号占位符 3">
            <a:extLst>
              <a:ext uri="{FF2B5EF4-FFF2-40B4-BE49-F238E27FC236}">
                <a16:creationId xmlns:a16="http://schemas.microsoft.com/office/drawing/2014/main" id="{0E0482A5-C801-5242-948B-4BF141F44516}"/>
              </a:ext>
            </a:extLst>
          </p:cNvPr>
          <p:cNvSpPr>
            <a:spLocks noGrp="1"/>
          </p:cNvSpPr>
          <p:nvPr>
            <p:ph type="sldNum" sz="quarter" idx="12"/>
          </p:nvPr>
        </p:nvSpPr>
        <p:spPr/>
        <p:txBody>
          <a:bodyPr/>
          <a:lstStyle/>
          <a:p>
            <a:fld id="{4473EC36-CE96-B04F-B43E-A9C5C627468A}" type="slidenum">
              <a:rPr lang="en-US" smtClean="0"/>
              <a:t>50</a:t>
            </a:fld>
            <a:endParaRPr lang="en-US"/>
          </a:p>
        </p:txBody>
      </p:sp>
    </p:spTree>
    <p:extLst>
      <p:ext uri="{BB962C8B-B14F-4D97-AF65-F5344CB8AC3E}">
        <p14:creationId xmlns:p14="http://schemas.microsoft.com/office/powerpoint/2010/main" val="45971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EDFE9-D8A3-8448-B302-735AA982E96C}"/>
              </a:ext>
            </a:extLst>
          </p:cNvPr>
          <p:cNvSpPr>
            <a:spLocks noGrp="1"/>
          </p:cNvSpPr>
          <p:nvPr>
            <p:ph type="title"/>
          </p:nvPr>
        </p:nvSpPr>
        <p:spPr/>
        <p:txBody>
          <a:bodyPr/>
          <a:lstStyle/>
          <a:p>
            <a:r>
              <a:rPr lang="en" altLang="zh-CN" dirty="0"/>
              <a:t>Byte-Pair Encoding (BPE)</a:t>
            </a:r>
            <a:endParaRPr kumimoji="1" lang="zh-CN" altLang="en-US" dirty="0"/>
          </a:p>
        </p:txBody>
      </p:sp>
      <p:sp>
        <p:nvSpPr>
          <p:cNvPr id="3" name="内容占位符 2">
            <a:extLst>
              <a:ext uri="{FF2B5EF4-FFF2-40B4-BE49-F238E27FC236}">
                <a16:creationId xmlns:a16="http://schemas.microsoft.com/office/drawing/2014/main" id="{F32ED7C1-040F-A748-ADF2-43FF48BF9ECA}"/>
              </a:ext>
            </a:extLst>
          </p:cNvPr>
          <p:cNvSpPr>
            <a:spLocks noGrp="1"/>
          </p:cNvSpPr>
          <p:nvPr>
            <p:ph idx="1"/>
          </p:nvPr>
        </p:nvSpPr>
        <p:spPr/>
        <p:txBody>
          <a:bodyPr>
            <a:normAutofit/>
          </a:bodyPr>
          <a:lstStyle/>
          <a:p>
            <a:r>
              <a:rPr lang="en" altLang="zh-CN" dirty="0"/>
              <a:t>learn a vocabulary of </a:t>
            </a:r>
            <a:r>
              <a:rPr lang="en" altLang="zh-CN" dirty="0" err="1"/>
              <a:t>subword</a:t>
            </a:r>
            <a:r>
              <a:rPr lang="en" altLang="zh-CN" dirty="0"/>
              <a:t> tokens, and each word is split into a sequence of known </a:t>
            </a:r>
            <a:r>
              <a:rPr lang="en" altLang="zh-CN" dirty="0" err="1"/>
              <a:t>subwords</a:t>
            </a:r>
            <a:r>
              <a:rPr lang="en" altLang="zh-CN" dirty="0"/>
              <a:t> at training and testing time.</a:t>
            </a:r>
          </a:p>
          <a:p>
            <a:pPr lvl="1">
              <a:buFont typeface="Wingdings" pitchFamily="2" charset="2"/>
              <a:buChar char="ü"/>
            </a:pPr>
            <a:r>
              <a:rPr lang="en" altLang="zh-CN" dirty="0"/>
              <a:t>Start with a vocabulary containing only characters and an “end-of-word” symbol.</a:t>
            </a:r>
          </a:p>
          <a:p>
            <a:pPr lvl="1">
              <a:buFont typeface="Wingdings" pitchFamily="2" charset="2"/>
              <a:buChar char="ü"/>
            </a:pPr>
            <a:r>
              <a:rPr lang="en" altLang="zh-CN" dirty="0"/>
              <a:t>Using a corpus of text, find the most common adjacent characters “</a:t>
            </a:r>
            <a:r>
              <a:rPr lang="en" altLang="zh-CN" dirty="0" err="1"/>
              <a:t>a,b</a:t>
            </a:r>
            <a:r>
              <a:rPr lang="en" altLang="zh-CN" dirty="0"/>
              <a:t>”; add “ab” as a </a:t>
            </a:r>
            <a:r>
              <a:rPr lang="en" altLang="zh-CN" dirty="0" err="1"/>
              <a:t>subword</a:t>
            </a:r>
            <a:r>
              <a:rPr lang="en" altLang="zh-CN" dirty="0"/>
              <a:t>.</a:t>
            </a:r>
          </a:p>
          <a:p>
            <a:pPr lvl="1">
              <a:buFont typeface="Wingdings" pitchFamily="2" charset="2"/>
              <a:buChar char="ü"/>
            </a:pPr>
            <a:r>
              <a:rPr lang="en" altLang="zh-CN" dirty="0"/>
              <a:t>Replace instances of the character pair with the new </a:t>
            </a:r>
            <a:r>
              <a:rPr lang="en" altLang="zh-CN" dirty="0" err="1"/>
              <a:t>subword</a:t>
            </a:r>
            <a:r>
              <a:rPr lang="en" altLang="zh-CN" dirty="0"/>
              <a:t>; repeat until desired vocab size.</a:t>
            </a:r>
          </a:p>
          <a:p>
            <a:r>
              <a:rPr lang="en" altLang="zh-CN" dirty="0"/>
              <a:t>Now a similar method (</a:t>
            </a:r>
            <a:r>
              <a:rPr lang="en" altLang="zh-CN" dirty="0" err="1"/>
              <a:t>WordPiece</a:t>
            </a:r>
            <a:r>
              <a:rPr lang="en" altLang="zh-CN" dirty="0"/>
              <a:t>) is used in pretrained models.</a:t>
            </a:r>
          </a:p>
        </p:txBody>
      </p:sp>
      <p:sp>
        <p:nvSpPr>
          <p:cNvPr id="4" name="内容占位符 2">
            <a:extLst>
              <a:ext uri="{FF2B5EF4-FFF2-40B4-BE49-F238E27FC236}">
                <a16:creationId xmlns:a16="http://schemas.microsoft.com/office/drawing/2014/main" id="{3CB51E20-7DD2-4245-89BC-A2D782C6467F}"/>
              </a:ext>
            </a:extLst>
          </p:cNvPr>
          <p:cNvSpPr txBox="1">
            <a:spLocks/>
          </p:cNvSpPr>
          <p:nvPr>
            <p:custDataLst>
              <p:tags r:id="rId1"/>
            </p:custDataLst>
          </p:nvPr>
        </p:nvSpPr>
        <p:spPr>
          <a:xfrm>
            <a:off x="731520" y="6589336"/>
            <a:ext cx="1072896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t>Rico </a:t>
            </a:r>
            <a:r>
              <a:rPr lang="en-US" altLang="zh-CN" sz="1800" dirty="0" err="1"/>
              <a:t>Sennrich</a:t>
            </a:r>
            <a:r>
              <a:rPr lang="en-US" altLang="zh-CN" sz="1800" dirty="0"/>
              <a:t>, et al. </a:t>
            </a:r>
            <a:r>
              <a:rPr lang="en-US" altLang="zh-CN" sz="1800" i="1" dirty="0"/>
              <a:t>Neural Machine Translation of Rare Words with </a:t>
            </a:r>
            <a:r>
              <a:rPr lang="en-US" altLang="zh-CN" sz="1800" i="1" dirty="0" err="1"/>
              <a:t>Subword</a:t>
            </a:r>
            <a:r>
              <a:rPr lang="en-US" altLang="zh-CN" sz="1800" i="1" dirty="0"/>
              <a:t> Units. </a:t>
            </a:r>
            <a:r>
              <a:rPr lang="en-US" altLang="zh-CN" sz="1800" dirty="0"/>
              <a:t>ACL 2016.</a:t>
            </a:r>
          </a:p>
        </p:txBody>
      </p:sp>
      <p:sp>
        <p:nvSpPr>
          <p:cNvPr id="5" name="灯片编号占位符 4">
            <a:extLst>
              <a:ext uri="{FF2B5EF4-FFF2-40B4-BE49-F238E27FC236}">
                <a16:creationId xmlns:a16="http://schemas.microsoft.com/office/drawing/2014/main" id="{7B8AD910-8F96-9749-8EE4-6F31962234C9}"/>
              </a:ext>
            </a:extLst>
          </p:cNvPr>
          <p:cNvSpPr>
            <a:spLocks noGrp="1"/>
          </p:cNvSpPr>
          <p:nvPr>
            <p:ph type="sldNum" sz="quarter" idx="12"/>
          </p:nvPr>
        </p:nvSpPr>
        <p:spPr/>
        <p:txBody>
          <a:bodyPr/>
          <a:lstStyle/>
          <a:p>
            <a:fld id="{4473EC36-CE96-B04F-B43E-A9C5C627468A}" type="slidenum">
              <a:rPr lang="en-US" smtClean="0"/>
              <a:t>6</a:t>
            </a:fld>
            <a:endParaRPr lang="en-US"/>
          </a:p>
        </p:txBody>
      </p:sp>
    </p:spTree>
    <p:extLst>
      <p:ext uri="{BB962C8B-B14F-4D97-AF65-F5344CB8AC3E}">
        <p14:creationId xmlns:p14="http://schemas.microsoft.com/office/powerpoint/2010/main" val="80708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C616170-5F8D-5245-A982-474738CC83BE}"/>
              </a:ext>
            </a:extLst>
          </p:cNvPr>
          <p:cNvPicPr>
            <a:picLocks noChangeAspect="1"/>
          </p:cNvPicPr>
          <p:nvPr/>
        </p:nvPicPr>
        <p:blipFill>
          <a:blip r:embed="rId2"/>
          <a:stretch>
            <a:fillRect/>
          </a:stretch>
        </p:blipFill>
        <p:spPr>
          <a:xfrm>
            <a:off x="1258805" y="3242501"/>
            <a:ext cx="9674392" cy="2783578"/>
          </a:xfrm>
          <a:prstGeom prst="rect">
            <a:avLst/>
          </a:prstGeom>
        </p:spPr>
      </p:pic>
      <p:sp>
        <p:nvSpPr>
          <p:cNvPr id="2" name="标题 1">
            <a:extLst>
              <a:ext uri="{FF2B5EF4-FFF2-40B4-BE49-F238E27FC236}">
                <a16:creationId xmlns:a16="http://schemas.microsoft.com/office/drawing/2014/main" id="{B463B57E-C080-0741-98B0-FF58E99BEBFB}"/>
              </a:ext>
            </a:extLst>
          </p:cNvPr>
          <p:cNvSpPr>
            <a:spLocks noGrp="1"/>
          </p:cNvSpPr>
          <p:nvPr>
            <p:ph type="title"/>
          </p:nvPr>
        </p:nvSpPr>
        <p:spPr/>
        <p:txBody>
          <a:bodyPr/>
          <a:lstStyle/>
          <a:p>
            <a:r>
              <a:rPr lang="en" altLang="zh-CN" dirty="0"/>
              <a:t>Word Structure and </a:t>
            </a:r>
            <a:r>
              <a:rPr lang="en" altLang="zh-CN" dirty="0" err="1"/>
              <a:t>Subword</a:t>
            </a:r>
            <a:r>
              <a:rPr lang="en" altLang="zh-CN" dirty="0"/>
              <a:t> Models</a:t>
            </a:r>
            <a:endParaRPr kumimoji="1" lang="zh-CN" altLang="en-US" dirty="0"/>
          </a:p>
        </p:txBody>
      </p:sp>
      <p:sp>
        <p:nvSpPr>
          <p:cNvPr id="3" name="内容占位符 2">
            <a:extLst>
              <a:ext uri="{FF2B5EF4-FFF2-40B4-BE49-F238E27FC236}">
                <a16:creationId xmlns:a16="http://schemas.microsoft.com/office/drawing/2014/main" id="{6263ACFD-9333-AE45-8273-FA9D598937BB}"/>
              </a:ext>
            </a:extLst>
          </p:cNvPr>
          <p:cNvSpPr>
            <a:spLocks noGrp="1"/>
          </p:cNvSpPr>
          <p:nvPr>
            <p:ph idx="1"/>
          </p:nvPr>
        </p:nvSpPr>
        <p:spPr/>
        <p:txBody>
          <a:bodyPr/>
          <a:lstStyle/>
          <a:p>
            <a:r>
              <a:rPr lang="en" altLang="zh-CN" dirty="0"/>
              <a:t>Common words end up being a part of the </a:t>
            </a:r>
            <a:r>
              <a:rPr lang="en" altLang="zh-CN" dirty="0" err="1"/>
              <a:t>subword</a:t>
            </a:r>
            <a:r>
              <a:rPr lang="en" altLang="zh-CN" dirty="0"/>
              <a:t> vocabulary, while rarer words are split into (sometimes intuitive, sometimes not) components</a:t>
            </a:r>
            <a:endParaRPr kumimoji="1" lang="zh-CN" altLang="en-US" dirty="0"/>
          </a:p>
        </p:txBody>
      </p:sp>
      <p:sp>
        <p:nvSpPr>
          <p:cNvPr id="7" name="灯片编号占位符 6">
            <a:extLst>
              <a:ext uri="{FF2B5EF4-FFF2-40B4-BE49-F238E27FC236}">
                <a16:creationId xmlns:a16="http://schemas.microsoft.com/office/drawing/2014/main" id="{05A921F2-732F-5044-8CF6-78FA1530C46C}"/>
              </a:ext>
            </a:extLst>
          </p:cNvPr>
          <p:cNvSpPr>
            <a:spLocks noGrp="1"/>
          </p:cNvSpPr>
          <p:nvPr>
            <p:ph type="sldNum" sz="quarter" idx="12"/>
          </p:nvPr>
        </p:nvSpPr>
        <p:spPr/>
        <p:txBody>
          <a:bodyPr/>
          <a:lstStyle/>
          <a:p>
            <a:fld id="{4473EC36-CE96-B04F-B43E-A9C5C627468A}" type="slidenum">
              <a:rPr lang="en-US" smtClean="0"/>
              <a:t>7</a:t>
            </a:fld>
            <a:endParaRPr lang="en-US"/>
          </a:p>
        </p:txBody>
      </p:sp>
    </p:spTree>
    <p:extLst>
      <p:ext uri="{BB962C8B-B14F-4D97-AF65-F5344CB8AC3E}">
        <p14:creationId xmlns:p14="http://schemas.microsoft.com/office/powerpoint/2010/main" val="143818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857FB-298E-4345-9F59-61927AB8C369}"/>
              </a:ext>
            </a:extLst>
          </p:cNvPr>
          <p:cNvSpPr>
            <a:spLocks noGrp="1"/>
          </p:cNvSpPr>
          <p:nvPr>
            <p:ph type="title"/>
          </p:nvPr>
        </p:nvSpPr>
        <p:spPr/>
        <p:txBody>
          <a:bodyPr/>
          <a:lstStyle/>
          <a:p>
            <a:r>
              <a:rPr kumimoji="1" lang="en" altLang="zh-CN" dirty="0"/>
              <a:t>Language Model</a:t>
            </a:r>
            <a:endParaRPr kumimoji="1" lang="zh-CN" altLang="en-US" dirty="0"/>
          </a:p>
        </p:txBody>
      </p:sp>
      <p:sp>
        <p:nvSpPr>
          <p:cNvPr id="3" name="内容占位符 2">
            <a:extLst>
              <a:ext uri="{FF2B5EF4-FFF2-40B4-BE49-F238E27FC236}">
                <a16:creationId xmlns:a16="http://schemas.microsoft.com/office/drawing/2014/main" id="{69254EFF-BCDC-CE47-8448-75518BF6C945}"/>
              </a:ext>
            </a:extLst>
          </p:cNvPr>
          <p:cNvSpPr>
            <a:spLocks noGrp="1"/>
          </p:cNvSpPr>
          <p:nvPr>
            <p:ph idx="1"/>
          </p:nvPr>
        </p:nvSpPr>
        <p:spPr/>
        <p:txBody>
          <a:bodyPr/>
          <a:lstStyle/>
          <a:p>
            <a:r>
              <a:rPr lang="en" altLang="zh-CN" dirty="0"/>
              <a:t>Language modeling is the task of modeling the probability distribution of natural language text</a:t>
            </a:r>
          </a:p>
          <a:p>
            <a:endParaRPr lang="en" altLang="zh-CN" dirty="0"/>
          </a:p>
          <a:p>
            <a:endParaRPr kumimoji="1" lang="zh-CN" altLang="en-US" dirty="0"/>
          </a:p>
        </p:txBody>
      </p:sp>
      <p:pic>
        <p:nvPicPr>
          <p:cNvPr id="4" name="图片 3">
            <a:extLst>
              <a:ext uri="{FF2B5EF4-FFF2-40B4-BE49-F238E27FC236}">
                <a16:creationId xmlns:a16="http://schemas.microsoft.com/office/drawing/2014/main" id="{61FEECDB-C614-284C-B147-DB9902BA8396}"/>
              </a:ext>
            </a:extLst>
          </p:cNvPr>
          <p:cNvPicPr>
            <a:picLocks noChangeAspect="1"/>
          </p:cNvPicPr>
          <p:nvPr/>
        </p:nvPicPr>
        <p:blipFill rotWithShape="1">
          <a:blip r:embed="rId3"/>
          <a:srcRect r="6036"/>
          <a:stretch/>
        </p:blipFill>
        <p:spPr>
          <a:xfrm>
            <a:off x="1965682" y="2745704"/>
            <a:ext cx="8260636" cy="1289594"/>
          </a:xfrm>
          <a:prstGeom prst="rect">
            <a:avLst/>
          </a:prstGeom>
        </p:spPr>
      </p:pic>
      <p:sp>
        <p:nvSpPr>
          <p:cNvPr id="6" name="灯片编号占位符 5">
            <a:extLst>
              <a:ext uri="{FF2B5EF4-FFF2-40B4-BE49-F238E27FC236}">
                <a16:creationId xmlns:a16="http://schemas.microsoft.com/office/drawing/2014/main" id="{EDFA0066-A414-1645-B89F-7BA24E06FEAD}"/>
              </a:ext>
            </a:extLst>
          </p:cNvPr>
          <p:cNvSpPr>
            <a:spLocks noGrp="1"/>
          </p:cNvSpPr>
          <p:nvPr>
            <p:ph type="sldNum" sz="quarter" idx="12"/>
          </p:nvPr>
        </p:nvSpPr>
        <p:spPr/>
        <p:txBody>
          <a:bodyPr/>
          <a:lstStyle/>
          <a:p>
            <a:fld id="{4473EC36-CE96-B04F-B43E-A9C5C627468A}" type="slidenum">
              <a:rPr lang="en-US" smtClean="0"/>
              <a:t>8</a:t>
            </a:fld>
            <a:endParaRPr lang="en-US"/>
          </a:p>
        </p:txBody>
      </p:sp>
      <p:sp>
        <p:nvSpPr>
          <p:cNvPr id="8" name="文本框 7">
            <a:extLst>
              <a:ext uri="{FF2B5EF4-FFF2-40B4-BE49-F238E27FC236}">
                <a16:creationId xmlns:a16="http://schemas.microsoft.com/office/drawing/2014/main" id="{E79B5623-C074-044A-8A15-F566CD22A821}"/>
              </a:ext>
            </a:extLst>
          </p:cNvPr>
          <p:cNvSpPr txBox="1"/>
          <p:nvPr/>
        </p:nvSpPr>
        <p:spPr>
          <a:xfrm>
            <a:off x="1668162" y="4188941"/>
            <a:ext cx="184731" cy="369332"/>
          </a:xfrm>
          <a:prstGeom prst="rect">
            <a:avLst/>
          </a:prstGeom>
          <a:noFill/>
        </p:spPr>
        <p:txBody>
          <a:bodyPr wrap="none" rtlCol="0">
            <a:spAutoFit/>
          </a:bodyPr>
          <a:lstStyle/>
          <a:p>
            <a:endParaRPr kumimoji="1" lang="zh-CN" altLang="en-US" dirty="0"/>
          </a:p>
        </p:txBody>
      </p:sp>
      <p:pic>
        <p:nvPicPr>
          <p:cNvPr id="9" name="Google Shape;223;p25">
            <a:extLst>
              <a:ext uri="{FF2B5EF4-FFF2-40B4-BE49-F238E27FC236}">
                <a16:creationId xmlns:a16="http://schemas.microsoft.com/office/drawing/2014/main" id="{ABD1131C-7C9C-3946-A9E4-6BE75DB4E922}"/>
              </a:ext>
            </a:extLst>
          </p:cNvPr>
          <p:cNvPicPr preferRelativeResize="0"/>
          <p:nvPr/>
        </p:nvPicPr>
        <p:blipFill>
          <a:blip r:embed="rId4">
            <a:alphaModFix/>
          </a:blip>
          <a:stretch>
            <a:fillRect/>
          </a:stretch>
        </p:blipFill>
        <p:spPr>
          <a:xfrm>
            <a:off x="2679875" y="4082518"/>
            <a:ext cx="6832251" cy="2390325"/>
          </a:xfrm>
          <a:prstGeom prst="rect">
            <a:avLst/>
          </a:prstGeom>
          <a:noFill/>
          <a:ln>
            <a:noFill/>
          </a:ln>
        </p:spPr>
      </p:pic>
      <p:sp>
        <p:nvSpPr>
          <p:cNvPr id="10" name="内容占位符 2">
            <a:extLst>
              <a:ext uri="{FF2B5EF4-FFF2-40B4-BE49-F238E27FC236}">
                <a16:creationId xmlns:a16="http://schemas.microsoft.com/office/drawing/2014/main" id="{18DF97A9-F576-3444-895A-997C3BA932B9}"/>
              </a:ext>
            </a:extLst>
          </p:cNvPr>
          <p:cNvSpPr txBox="1">
            <a:spLocks/>
          </p:cNvSpPr>
          <p:nvPr>
            <p:custDataLst>
              <p:tags r:id="rId1"/>
            </p:custDataLst>
          </p:nvPr>
        </p:nvSpPr>
        <p:spPr>
          <a:xfrm>
            <a:off x="731520" y="6589336"/>
            <a:ext cx="10728960" cy="268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 altLang="zh-CN" sz="1800" dirty="0">
                <a:latin typeface="Open Sans Light"/>
                <a:ea typeface="Open Sans Light"/>
                <a:cs typeface="Open Sans Light"/>
                <a:sym typeface="Open Sans Light"/>
              </a:rPr>
              <a:t>The Illustrated GPT-2, https://</a:t>
            </a:r>
            <a:r>
              <a:rPr lang="en" altLang="zh-CN" sz="1800" dirty="0" err="1">
                <a:latin typeface="Open Sans Light"/>
                <a:ea typeface="Open Sans Light"/>
                <a:cs typeface="Open Sans Light"/>
                <a:sym typeface="Open Sans Light"/>
              </a:rPr>
              <a:t>jalammar.github.io</a:t>
            </a:r>
            <a:r>
              <a:rPr lang="en" altLang="zh-CN" sz="1800" dirty="0">
                <a:latin typeface="Open Sans Light"/>
                <a:ea typeface="Open Sans Light"/>
                <a:cs typeface="Open Sans Light"/>
                <a:sym typeface="Open Sans Light"/>
              </a:rPr>
              <a:t>/illustrated-gpt2/</a:t>
            </a:r>
            <a:endParaRPr lang="en-US" altLang="zh-CN" sz="1800" dirty="0"/>
          </a:p>
        </p:txBody>
      </p:sp>
    </p:spTree>
    <p:extLst>
      <p:ext uri="{BB962C8B-B14F-4D97-AF65-F5344CB8AC3E}">
        <p14:creationId xmlns:p14="http://schemas.microsoft.com/office/powerpoint/2010/main" val="342505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2E22D-072C-4D48-A6CC-B8D63928A4A6}"/>
              </a:ext>
            </a:extLst>
          </p:cNvPr>
          <p:cNvSpPr>
            <a:spLocks noGrp="1"/>
          </p:cNvSpPr>
          <p:nvPr>
            <p:ph type="title"/>
          </p:nvPr>
        </p:nvSpPr>
        <p:spPr/>
        <p:txBody>
          <a:bodyPr/>
          <a:lstStyle/>
          <a:p>
            <a:r>
              <a:rPr kumimoji="1" lang="en-US" altLang="zh-CN" dirty="0"/>
              <a:t>Why Pre-training? </a:t>
            </a:r>
            <a:endParaRPr kumimoji="1" lang="zh-CN" altLang="en-US" dirty="0"/>
          </a:p>
        </p:txBody>
      </p:sp>
      <p:sp>
        <p:nvSpPr>
          <p:cNvPr id="3" name="内容占位符 2">
            <a:extLst>
              <a:ext uri="{FF2B5EF4-FFF2-40B4-BE49-F238E27FC236}">
                <a16:creationId xmlns:a16="http://schemas.microsoft.com/office/drawing/2014/main" id="{C5BA64C4-CC95-D543-ACF4-342A47277C89}"/>
              </a:ext>
            </a:extLst>
          </p:cNvPr>
          <p:cNvSpPr>
            <a:spLocks noGrp="1"/>
          </p:cNvSpPr>
          <p:nvPr>
            <p:ph idx="1"/>
          </p:nvPr>
        </p:nvSpPr>
        <p:spPr/>
        <p:txBody>
          <a:bodyPr>
            <a:normAutofit lnSpcReduction="10000"/>
          </a:bodyPr>
          <a:lstStyle/>
          <a:p>
            <a:r>
              <a:rPr lang="en" altLang="zh-CN" dirty="0"/>
              <a:t>Given sufficient </a:t>
            </a:r>
            <a:r>
              <a:rPr lang="en" altLang="zh-CN" dirty="0">
                <a:solidFill>
                  <a:srgbClr val="C00000"/>
                </a:solidFill>
              </a:rPr>
              <a:t>labeled</a:t>
            </a:r>
            <a:r>
              <a:rPr lang="en" altLang="zh-CN" dirty="0"/>
              <a:t> data</a:t>
            </a:r>
            <a:r>
              <a:rPr lang="en-US" altLang="zh-CN" dirty="0"/>
              <a:t>, </a:t>
            </a:r>
            <a:r>
              <a:rPr lang="en-US" altLang="zh-CN" dirty="0">
                <a:solidFill>
                  <a:srgbClr val="C00000"/>
                </a:solidFill>
              </a:rPr>
              <a:t>supervised</a:t>
            </a:r>
            <a:r>
              <a:rPr lang="en-US" altLang="zh-CN" dirty="0"/>
              <a:t> learning can be conducted smoothly by training and testing under </a:t>
            </a:r>
            <a:r>
              <a:rPr lang="en-US" altLang="zh-CN" dirty="0">
                <a:solidFill>
                  <a:srgbClr val="C00000"/>
                </a:solidFill>
              </a:rPr>
              <a:t>similar distribution</a:t>
            </a:r>
          </a:p>
          <a:p>
            <a:endParaRPr lang="en" altLang="zh-CN" dirty="0"/>
          </a:p>
          <a:p>
            <a:r>
              <a:rPr lang="en" altLang="zh-CN" dirty="0"/>
              <a:t>What if we have a </a:t>
            </a:r>
            <a:r>
              <a:rPr lang="en" altLang="zh-CN" dirty="0">
                <a:solidFill>
                  <a:srgbClr val="C00000"/>
                </a:solidFill>
              </a:rPr>
              <a:t>low amount </a:t>
            </a:r>
            <a:r>
              <a:rPr lang="en" altLang="zh-CN" dirty="0"/>
              <a:t>of, or </a:t>
            </a:r>
            <a:r>
              <a:rPr lang="en" altLang="zh-CN" dirty="0">
                <a:solidFill>
                  <a:srgbClr val="C00000"/>
                </a:solidFill>
              </a:rPr>
              <a:t>even no annotated data</a:t>
            </a:r>
            <a:r>
              <a:rPr lang="en" altLang="zh-CN" dirty="0"/>
              <a:t>? Training a model initialized from scratch on a downstream task is not very powerful</a:t>
            </a:r>
          </a:p>
          <a:p>
            <a:endParaRPr kumimoji="1" lang="en-US" altLang="zh-CN" dirty="0"/>
          </a:p>
          <a:p>
            <a:r>
              <a:rPr lang="en" altLang="zh-CN" dirty="0"/>
              <a:t>Unlocked by </a:t>
            </a:r>
            <a:r>
              <a:rPr lang="en" altLang="zh-CN" dirty="0">
                <a:solidFill>
                  <a:srgbClr val="C00000"/>
                </a:solidFill>
              </a:rPr>
              <a:t>self-supervised</a:t>
            </a:r>
            <a:r>
              <a:rPr lang="en" altLang="zh-CN" dirty="0"/>
              <a:t> pre-training on a lot of </a:t>
            </a:r>
            <a:r>
              <a:rPr lang="en" altLang="zh-CN" dirty="0">
                <a:solidFill>
                  <a:srgbClr val="C00000"/>
                </a:solidFill>
              </a:rPr>
              <a:t>unannotated</a:t>
            </a:r>
            <a:r>
              <a:rPr lang="en" altLang="zh-CN" dirty="0"/>
              <a:t> data (e.g., Wikipedia or the web) and then fine-tuning it to the downstream task</a:t>
            </a:r>
          </a:p>
          <a:p>
            <a:endParaRPr kumimoji="1" lang="zh-CN" altLang="en-US" dirty="0"/>
          </a:p>
        </p:txBody>
      </p:sp>
      <p:sp>
        <p:nvSpPr>
          <p:cNvPr id="4" name="灯片编号占位符 3">
            <a:extLst>
              <a:ext uri="{FF2B5EF4-FFF2-40B4-BE49-F238E27FC236}">
                <a16:creationId xmlns:a16="http://schemas.microsoft.com/office/drawing/2014/main" id="{E551EDD4-CC10-6A47-B560-93795E37670F}"/>
              </a:ext>
            </a:extLst>
          </p:cNvPr>
          <p:cNvSpPr>
            <a:spLocks noGrp="1"/>
          </p:cNvSpPr>
          <p:nvPr>
            <p:ph type="sldNum" sz="quarter" idx="12"/>
          </p:nvPr>
        </p:nvSpPr>
        <p:spPr/>
        <p:txBody>
          <a:bodyPr/>
          <a:lstStyle/>
          <a:p>
            <a:fld id="{4473EC36-CE96-B04F-B43E-A9C5C627468A}" type="slidenum">
              <a:rPr lang="en-US" smtClean="0"/>
              <a:t>9</a:t>
            </a:fld>
            <a:endParaRPr lang="en-US"/>
          </a:p>
        </p:txBody>
      </p:sp>
    </p:spTree>
    <p:extLst>
      <p:ext uri="{BB962C8B-B14F-4D97-AF65-F5344CB8AC3E}">
        <p14:creationId xmlns:p14="http://schemas.microsoft.com/office/powerpoint/2010/main" val="14321106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PLIT_ID" val=" 9"/>
</p:tagLst>
</file>

<file path=ppt/tags/tag10.xml><?xml version="1.0" encoding="utf-8"?>
<p:tagLst xmlns:a="http://schemas.openxmlformats.org/drawingml/2006/main" xmlns:r="http://schemas.openxmlformats.org/officeDocument/2006/relationships" xmlns:p="http://schemas.openxmlformats.org/presentationml/2006/main">
  <p:tag name="PPSPLIT_ID" val=" 9"/>
</p:tagLst>
</file>

<file path=ppt/tags/tag11.xml><?xml version="1.0" encoding="utf-8"?>
<p:tagLst xmlns:a="http://schemas.openxmlformats.org/drawingml/2006/main" xmlns:r="http://schemas.openxmlformats.org/officeDocument/2006/relationships" xmlns:p="http://schemas.openxmlformats.org/presentationml/2006/main">
  <p:tag name="PPSPLIT_ID" val=" 9"/>
</p:tagLst>
</file>

<file path=ppt/tags/tag12.xml><?xml version="1.0" encoding="utf-8"?>
<p:tagLst xmlns:a="http://schemas.openxmlformats.org/drawingml/2006/main" xmlns:r="http://schemas.openxmlformats.org/officeDocument/2006/relationships" xmlns:p="http://schemas.openxmlformats.org/presentationml/2006/main">
  <p:tag name="PPSPLIT_ID" val=" 9"/>
</p:tagLst>
</file>

<file path=ppt/tags/tag13.xml><?xml version="1.0" encoding="utf-8"?>
<p:tagLst xmlns:a="http://schemas.openxmlformats.org/drawingml/2006/main" xmlns:r="http://schemas.openxmlformats.org/officeDocument/2006/relationships" xmlns:p="http://schemas.openxmlformats.org/presentationml/2006/main">
  <p:tag name="PPSPLIT_ID" val=" 9"/>
</p:tagLst>
</file>

<file path=ppt/tags/tag14.xml><?xml version="1.0" encoding="utf-8"?>
<p:tagLst xmlns:a="http://schemas.openxmlformats.org/drawingml/2006/main" xmlns:r="http://schemas.openxmlformats.org/officeDocument/2006/relationships" xmlns:p="http://schemas.openxmlformats.org/presentationml/2006/main">
  <p:tag name="PPSPLIT_ID" val=" 9"/>
</p:tagLst>
</file>

<file path=ppt/tags/tag15.xml><?xml version="1.0" encoding="utf-8"?>
<p:tagLst xmlns:a="http://schemas.openxmlformats.org/drawingml/2006/main" xmlns:r="http://schemas.openxmlformats.org/officeDocument/2006/relationships" xmlns:p="http://schemas.openxmlformats.org/presentationml/2006/main">
  <p:tag name="PPSPLIT_ID" val=" 9"/>
</p:tagLst>
</file>

<file path=ppt/tags/tag16.xml><?xml version="1.0" encoding="utf-8"?>
<p:tagLst xmlns:a="http://schemas.openxmlformats.org/drawingml/2006/main" xmlns:r="http://schemas.openxmlformats.org/officeDocument/2006/relationships" xmlns:p="http://schemas.openxmlformats.org/presentationml/2006/main">
  <p:tag name="PPSPLIT_ID" val=" 9"/>
</p:tagLst>
</file>

<file path=ppt/tags/tag2.xml><?xml version="1.0" encoding="utf-8"?>
<p:tagLst xmlns:a="http://schemas.openxmlformats.org/drawingml/2006/main" xmlns:r="http://schemas.openxmlformats.org/officeDocument/2006/relationships" xmlns:p="http://schemas.openxmlformats.org/presentationml/2006/main">
  <p:tag name="PPSPLIT_ID" val=" 9"/>
</p:tagLst>
</file>

<file path=ppt/tags/tag3.xml><?xml version="1.0" encoding="utf-8"?>
<p:tagLst xmlns:a="http://schemas.openxmlformats.org/drawingml/2006/main" xmlns:r="http://schemas.openxmlformats.org/officeDocument/2006/relationships" xmlns:p="http://schemas.openxmlformats.org/presentationml/2006/main">
  <p:tag name="PPSPLIT_ID" val=" 9"/>
</p:tagLst>
</file>

<file path=ppt/tags/tag4.xml><?xml version="1.0" encoding="utf-8"?>
<p:tagLst xmlns:a="http://schemas.openxmlformats.org/drawingml/2006/main" xmlns:r="http://schemas.openxmlformats.org/officeDocument/2006/relationships" xmlns:p="http://schemas.openxmlformats.org/presentationml/2006/main">
  <p:tag name="PPSPLIT_ID" val=" 9"/>
</p:tagLst>
</file>

<file path=ppt/tags/tag5.xml><?xml version="1.0" encoding="utf-8"?>
<p:tagLst xmlns:a="http://schemas.openxmlformats.org/drawingml/2006/main" xmlns:r="http://schemas.openxmlformats.org/officeDocument/2006/relationships" xmlns:p="http://schemas.openxmlformats.org/presentationml/2006/main">
  <p:tag name="PPSPLIT_ID" val=" 9"/>
</p:tagLst>
</file>

<file path=ppt/tags/tag6.xml><?xml version="1.0" encoding="utf-8"?>
<p:tagLst xmlns:a="http://schemas.openxmlformats.org/drawingml/2006/main" xmlns:r="http://schemas.openxmlformats.org/officeDocument/2006/relationships" xmlns:p="http://schemas.openxmlformats.org/presentationml/2006/main">
  <p:tag name="PPSPLIT_ID" val=" 9"/>
</p:tagLst>
</file>

<file path=ppt/tags/tag7.xml><?xml version="1.0" encoding="utf-8"?>
<p:tagLst xmlns:a="http://schemas.openxmlformats.org/drawingml/2006/main" xmlns:r="http://schemas.openxmlformats.org/officeDocument/2006/relationships" xmlns:p="http://schemas.openxmlformats.org/presentationml/2006/main">
  <p:tag name="PPSPLIT_ID" val=" 9"/>
</p:tagLst>
</file>

<file path=ppt/tags/tag8.xml><?xml version="1.0" encoding="utf-8"?>
<p:tagLst xmlns:a="http://schemas.openxmlformats.org/drawingml/2006/main" xmlns:r="http://schemas.openxmlformats.org/officeDocument/2006/relationships" xmlns:p="http://schemas.openxmlformats.org/presentationml/2006/main">
  <p:tag name="PPSPLIT_ID" val=" 9"/>
</p:tagLst>
</file>

<file path=ppt/tags/tag9.xml><?xml version="1.0" encoding="utf-8"?>
<p:tagLst xmlns:a="http://schemas.openxmlformats.org/drawingml/2006/main" xmlns:r="http://schemas.openxmlformats.org/officeDocument/2006/relationships" xmlns:p="http://schemas.openxmlformats.org/presentationml/2006/main">
  <p:tag name="PPSPLIT_ID" val=" 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50098</TotalTime>
  <Words>2405</Words>
  <Application>Microsoft Macintosh PowerPoint</Application>
  <PresentationFormat>宽屏</PresentationFormat>
  <Paragraphs>334</Paragraphs>
  <Slides>50</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Arial</vt:lpstr>
      <vt:lpstr>Calibri</vt:lpstr>
      <vt:lpstr>Calibri Light</vt:lpstr>
      <vt:lpstr>Lucida Grande</vt:lpstr>
      <vt:lpstr>Open Sans Light</vt:lpstr>
      <vt:lpstr>Times New Roman</vt:lpstr>
      <vt:lpstr>Wingdings</vt:lpstr>
      <vt:lpstr>Office Theme</vt:lpstr>
      <vt:lpstr>Pre-trained Large Language Models</vt:lpstr>
      <vt:lpstr>Lecture Plan</vt:lpstr>
      <vt:lpstr>Word Embeddings</vt:lpstr>
      <vt:lpstr>Contextualized Representations</vt:lpstr>
      <vt:lpstr>Word Structure and Subword Models</vt:lpstr>
      <vt:lpstr>Byte-Pair Encoding (BPE)</vt:lpstr>
      <vt:lpstr>Word Structure and Subword Models</vt:lpstr>
      <vt:lpstr>Language Model</vt:lpstr>
      <vt:lpstr>Why Pre-training? </vt:lpstr>
      <vt:lpstr>The Pretraining Revolution</vt:lpstr>
      <vt:lpstr>Scale Unsupervised Learning and Generalize</vt:lpstr>
      <vt:lpstr>Lecture Plan</vt:lpstr>
      <vt:lpstr>Pre-training Model Architectures</vt:lpstr>
      <vt:lpstr>Unidirectional Pre-training</vt:lpstr>
      <vt:lpstr>GPT Pre-training and Fine-tuning</vt:lpstr>
      <vt:lpstr>GPT Technical Details</vt:lpstr>
      <vt:lpstr>Fine-tuning GPT for Downstream Tasks</vt:lpstr>
      <vt:lpstr>GPT for Natural Language Inference</vt:lpstr>
      <vt:lpstr>GPT Results on NLI</vt:lpstr>
      <vt:lpstr>Effect of Pre-training in GPT</vt:lpstr>
      <vt:lpstr>Stronger GPT-2</vt:lpstr>
      <vt:lpstr>GPT-2 Results</vt:lpstr>
      <vt:lpstr>Stronger GPT-3</vt:lpstr>
      <vt:lpstr>GPT-3 with In-context Learning</vt:lpstr>
      <vt:lpstr>GPT-3 with In-context Learning</vt:lpstr>
      <vt:lpstr>Independently Bidirectional Pre-training</vt:lpstr>
      <vt:lpstr>ELMo Technical Details and Results</vt:lpstr>
      <vt:lpstr>Potential Problems of ELMo and GPT series</vt:lpstr>
      <vt:lpstr>Bidirectional Pre-training</vt:lpstr>
      <vt:lpstr>Masked Language Models</vt:lpstr>
      <vt:lpstr>Next Sentence Prediction</vt:lpstr>
      <vt:lpstr>BERT Input Representation</vt:lpstr>
      <vt:lpstr>BERT Technical Details</vt:lpstr>
      <vt:lpstr>BERT Fine-tuning</vt:lpstr>
      <vt:lpstr>BERT Results</vt:lpstr>
      <vt:lpstr>Extension of BERT</vt:lpstr>
      <vt:lpstr>Extension of Pre-training Encoder-Decoders</vt:lpstr>
      <vt:lpstr>Resources for Coding</vt:lpstr>
      <vt:lpstr>Lecture Plan</vt:lpstr>
      <vt:lpstr>Scaling Law: LM Perplexity</vt:lpstr>
      <vt:lpstr>Scaling Law: Architecture Decisions</vt:lpstr>
      <vt:lpstr>Scaling Law: Computation Allocation</vt:lpstr>
      <vt:lpstr>Lecture Plan</vt:lpstr>
      <vt:lpstr>Large Language Models</vt:lpstr>
      <vt:lpstr>Training LLMs: Data</vt:lpstr>
      <vt:lpstr>Training LLMs: Context Size</vt:lpstr>
      <vt:lpstr>Training LLMs: Post-training</vt:lpstr>
      <vt:lpstr>Limitations of LLMs: Hallucinations</vt:lpstr>
      <vt:lpstr>Regulations of LLMs: Safety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May</dc:creator>
  <cp:lastModifiedBy>Microsoft Office User</cp:lastModifiedBy>
  <cp:revision>707</cp:revision>
  <cp:lastPrinted>2017-08-25T12:16:51Z</cp:lastPrinted>
  <dcterms:created xsi:type="dcterms:W3CDTF">2017-08-17T22:41:19Z</dcterms:created>
  <dcterms:modified xsi:type="dcterms:W3CDTF">2024-02-13T01:20:00Z</dcterms:modified>
</cp:coreProperties>
</file>